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2" r:id="rId1"/>
  </p:sldMasterIdLst>
  <p:notesMasterIdLst>
    <p:notesMasterId r:id="rId13"/>
  </p:notesMasterIdLst>
  <p:handoutMasterIdLst>
    <p:handoutMasterId r:id="rId14"/>
  </p:handoutMasterIdLst>
  <p:sldIdLst>
    <p:sldId id="273" r:id="rId2"/>
    <p:sldId id="308" r:id="rId3"/>
    <p:sldId id="310" r:id="rId4"/>
    <p:sldId id="311" r:id="rId5"/>
    <p:sldId id="312" r:id="rId6"/>
    <p:sldId id="322" r:id="rId7"/>
    <p:sldId id="313" r:id="rId8"/>
    <p:sldId id="314" r:id="rId9"/>
    <p:sldId id="317" r:id="rId10"/>
    <p:sldId id="318" r:id="rId11"/>
    <p:sldId id="321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00"/>
    <a:srgbClr val="FFC5D0"/>
    <a:srgbClr val="FF718C"/>
    <a:srgbClr val="FF0000"/>
    <a:srgbClr val="FFFF99"/>
    <a:srgbClr val="A50021"/>
    <a:srgbClr val="CCFF99"/>
    <a:srgbClr val="333333"/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27" autoAdjust="0"/>
    <p:restoredTop sz="81388" autoAdjust="0"/>
  </p:normalViewPr>
  <p:slideViewPr>
    <p:cSldViewPr>
      <p:cViewPr varScale="1">
        <p:scale>
          <a:sx n="55" d="100"/>
          <a:sy n="55" d="100"/>
        </p:scale>
        <p:origin x="-18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8" d="100"/>
          <a:sy n="98" d="100"/>
        </p:scale>
        <p:origin x="-356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1.emf"/><Relationship Id="rId4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6B6FA4DE-E725-4E47-BF4E-FAD2D8FAC24D}" type="datetimeFigureOut">
              <a:rPr lang="en-US"/>
              <a:pPr>
                <a:defRPr/>
              </a:pPr>
              <a:t>5/26/2017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53350CC-DFA1-4805-9ED8-FBCB73378A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2990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FEEF774-2862-4D4B-ADF1-B1013999E17D}" type="datetimeFigureOut">
              <a:rPr lang="en-AU"/>
              <a:pPr>
                <a:defRPr/>
              </a:pPr>
              <a:t>26/05/2017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A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F1F613B-5D32-4028-A8A0-75E0E337845D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467986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AU" altLang="en-US" dirty="0" smtClean="0"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68A899-1CF0-458C-A733-92A987576C8F}" type="slidenum">
              <a:rPr lang="en-AU" smtClean="0"/>
              <a:pPr>
                <a:defRPr/>
              </a:pPr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43624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AU" dirty="0" smtClean="0"/>
              <a:t>All synchronous moves</a:t>
            </a:r>
            <a:r>
              <a:rPr lang="en-AU" baseline="0" dirty="0" smtClean="0"/>
              <a:t> have zero costs.</a:t>
            </a:r>
          </a:p>
          <a:p>
            <a:pPr marL="171450" indent="-171450">
              <a:buFontTx/>
              <a:buChar char="-"/>
            </a:pPr>
            <a:r>
              <a:rPr lang="en-AU" baseline="0" dirty="0" smtClean="0"/>
              <a:t>All non-synchronous moves not shown on this slide have the cost of one.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1F613B-5D32-4028-A8A0-75E0E337845D}" type="slidenum">
              <a:rPr lang="en-AU" smtClean="0"/>
              <a:pPr>
                <a:defRPr/>
              </a:pPr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71505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1F613B-5D32-4028-A8A0-75E0E337845D}" type="slidenum">
              <a:rPr lang="en-AU" smtClean="0"/>
              <a:pPr>
                <a:defRPr/>
              </a:pPr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95360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1F613B-5D32-4028-A8A0-75E0E337845D}" type="slidenum">
              <a:rPr lang="en-AU" smtClean="0"/>
              <a:pPr>
                <a:defRPr/>
              </a:pPr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31083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AU" dirty="0" smtClean="0"/>
              <a:t>The repaired model fits traces “at least as good” as the original model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AU" dirty="0" smtClean="0"/>
              <a:t>The repaired model “</a:t>
            </a:r>
            <a:r>
              <a:rPr lang="en-AU" dirty="0" err="1" smtClean="0"/>
              <a:t>fulfills</a:t>
            </a:r>
            <a:r>
              <a:rPr lang="en-AU" dirty="0" smtClean="0"/>
              <a:t>” the repair recommendation;  recommendation </a:t>
            </a:r>
            <a:r>
              <a:rPr lang="en-A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({x},{d}) </a:t>
            </a:r>
            <a:r>
              <a:rPr lang="en-AU" dirty="0" smtClean="0"/>
              <a:t>in the running example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AU" dirty="0" smtClean="0"/>
              <a:t>There exist optimal alignments that do not contain “bad” moves; moves (x,</a:t>
            </a:r>
            <a:r>
              <a:rPr lang="en-US" sz="1100" dirty="0" smtClean="0"/>
              <a:t>≫</a:t>
            </a:r>
            <a:r>
              <a:rPr lang="en-AU" dirty="0" smtClean="0"/>
              <a:t>) and (</a:t>
            </a:r>
            <a:r>
              <a:rPr lang="en-US" sz="1100" dirty="0" smtClean="0"/>
              <a:t>≫</a:t>
            </a:r>
            <a:r>
              <a:rPr lang="en-US" dirty="0" smtClean="0"/>
              <a:t>,</a:t>
            </a:r>
            <a:r>
              <a:rPr lang="en-AU" dirty="0" smtClean="0"/>
              <a:t>d) in the running example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1F613B-5D32-4028-A8A0-75E0E337845D}" type="slidenum">
              <a:rPr lang="en-AU" smtClean="0"/>
              <a:pPr>
                <a:defRPr/>
              </a:pPr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220179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AF658B-F4A5-492E-9F14-5DCA3A650CB4}" type="slidenum">
              <a:rPr lang="en-AU" smtClean="0"/>
              <a:pPr>
                <a:defRPr/>
              </a:pPr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370672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6A6AAA-27C6-4763-88B6-E2A26DED1F1D}" type="slidenum">
              <a:rPr lang="en-AU" smtClean="0"/>
              <a:pPr>
                <a:defRPr/>
              </a:pPr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028102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6A6AAA-27C6-4763-88B6-E2A26DED1F1D}" type="slidenum">
              <a:rPr lang="en-AU" smtClean="0"/>
              <a:pPr>
                <a:defRPr/>
              </a:pPr>
              <a:t>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720353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6A6AAA-27C6-4763-88B6-E2A26DED1F1D}" type="slidenum">
              <a:rPr lang="en-AU" smtClean="0"/>
              <a:pPr>
                <a:defRPr/>
              </a:pPr>
              <a:t>10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79650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2121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SEC8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50" b="3894"/>
          <a:stretch/>
        </p:blipFill>
        <p:spPr bwMode="auto">
          <a:xfrm>
            <a:off x="-1588" y="4763"/>
            <a:ext cx="9144001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-1588" y="3140968"/>
            <a:ext cx="9144001" cy="3717032"/>
          </a:xfrm>
          <a:prstGeom prst="rect">
            <a:avLst/>
          </a:prstGeom>
          <a:solidFill>
            <a:schemeClr val="tx1">
              <a:alpha val="50195"/>
            </a:schemeClr>
          </a:solidFill>
          <a:ln>
            <a:noFill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75812" name="Rectangle 36"/>
          <p:cNvSpPr>
            <a:spLocks noGrp="1" noChangeArrowheads="1"/>
          </p:cNvSpPr>
          <p:nvPr>
            <p:ph type="ctrTitle" sz="quarter"/>
          </p:nvPr>
        </p:nvSpPr>
        <p:spPr>
          <a:xfrm>
            <a:off x="366713" y="3398838"/>
            <a:ext cx="7772400" cy="1614487"/>
          </a:xfrm>
        </p:spPr>
        <p:txBody>
          <a:bodyPr/>
          <a:lstStyle>
            <a:lvl1pPr>
              <a:defRPr sz="3000" smtClean="0">
                <a:latin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8258995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ChangeArrowheads="1"/>
          </p:cNvSpPr>
          <p:nvPr userDrawn="1"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AU" altLang="en-US"/>
          </a:p>
        </p:txBody>
      </p:sp>
      <p:pic>
        <p:nvPicPr>
          <p:cNvPr id="5" name="Picture 7" descr="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713" y="146050"/>
            <a:ext cx="612775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43" y="170131"/>
            <a:ext cx="8049465" cy="630862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chemeClr val="bg1">
                    <a:lumMod val="85000"/>
                  </a:schemeClr>
                </a:solidFill>
                <a:latin typeface="Century Gothic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z="1300" smtClean="0">
                <a:solidFill>
                  <a:srgbClr val="D9D9D9"/>
                </a:solidFill>
              </a:defRPr>
            </a:lvl1pPr>
          </a:lstStyle>
          <a:p>
            <a:pPr>
              <a:defRPr/>
            </a:pPr>
            <a:r>
              <a:rPr lang="en-US" smtClean="0"/>
              <a:t>Artem Polyvyanyy  |  May 26, 2017  |  Impact-Driven Process Model Repair  |  ICSE 2017</a:t>
            </a:r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fld id="{4B1DE5FD-F8D1-4E4A-BE57-8907D8FC04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0822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79388" y="171450"/>
            <a:ext cx="80645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0825" y="1152525"/>
            <a:ext cx="8713788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868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9388" y="6546850"/>
            <a:ext cx="7777162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Artem Polyvyanyy  |  May 26, 2017  |  Impact-Driven Process Model Repair  |  ICSE 2017</a:t>
            </a:r>
            <a:endParaRPr lang="en-US"/>
          </a:p>
        </p:txBody>
      </p:sp>
      <p:sp>
        <p:nvSpPr>
          <p:cNvPr id="2869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507163"/>
            <a:ext cx="10287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AAAE902-BF25-4B93-B03F-358DE8A637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latin typeface="Arial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000" kern="1200">
          <a:solidFill>
            <a:srgbClr val="292929"/>
          </a:solidFill>
          <a:latin typeface="Arial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000" kern="1200">
          <a:solidFill>
            <a:srgbClr val="292929"/>
          </a:solidFill>
          <a:latin typeface="Arial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000" kern="1200">
          <a:solidFill>
            <a:srgbClr val="292929"/>
          </a:solidFill>
          <a:latin typeface="Arial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2000" kern="1200">
          <a:solidFill>
            <a:srgbClr val="292929"/>
          </a:solidFill>
          <a:latin typeface="Arial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000" kern="1200">
          <a:solidFill>
            <a:srgbClr val="292929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1.pn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4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2.emf"/><Relationship Id="rId5" Type="http://schemas.openxmlformats.org/officeDocument/2006/relationships/image" Target="../media/image11.e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1.emf"/><Relationship Id="rId4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1.emf"/><Relationship Id="rId4" Type="http://schemas.openxmlformats.org/officeDocument/2006/relationships/oleObject" Target="../embeddings/oleObject9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png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4893" y="3165270"/>
            <a:ext cx="8637587" cy="1800348"/>
          </a:xfrm>
        </p:spPr>
        <p:txBody>
          <a:bodyPr/>
          <a:lstStyle/>
          <a:p>
            <a:pPr eaLnBrk="1" hangingPunct="1"/>
            <a:r>
              <a:rPr lang="en-US" altLang="en-US" sz="1400" dirty="0"/>
              <a:t>39th International Conference on Software </a:t>
            </a:r>
            <a:r>
              <a:rPr lang="en-US" altLang="en-US" sz="1400" dirty="0" smtClean="0"/>
              <a:t>Engineering</a:t>
            </a:r>
            <a:r>
              <a:rPr lang="en-US" altLang="en-US" sz="1400" dirty="0"/>
              <a:t/>
            </a:r>
            <a:br>
              <a:rPr lang="en-US" altLang="en-US" sz="1400" dirty="0"/>
            </a:br>
            <a:r>
              <a:rPr lang="en-US" altLang="en-US" sz="1400" dirty="0"/>
              <a:t>May </a:t>
            </a:r>
            <a:r>
              <a:rPr lang="en-US" altLang="en-US" sz="1400" dirty="0" smtClean="0"/>
              <a:t>26, </a:t>
            </a:r>
            <a:r>
              <a:rPr lang="en-US" altLang="en-US" sz="1400" dirty="0"/>
              <a:t>2017</a:t>
            </a:r>
            <a:r>
              <a:rPr lang="en-US" altLang="en-US" sz="1400" dirty="0" smtClean="0"/>
              <a:t> </a:t>
            </a:r>
            <a:r>
              <a:rPr lang="en-US" altLang="en-US" sz="1400" dirty="0"/>
              <a:t>| Buenos Aires, Argentina</a:t>
            </a:r>
            <a:br>
              <a:rPr lang="en-US" altLang="en-US" sz="1400" dirty="0"/>
            </a:br>
            <a:r>
              <a:rPr lang="en-US" altLang="en-US" sz="1300" dirty="0"/>
              <a:t/>
            </a:r>
            <a:br>
              <a:rPr lang="en-US" altLang="en-US" sz="1300" dirty="0"/>
            </a:br>
            <a:r>
              <a:rPr lang="en-US" altLang="en-US" sz="3200" dirty="0"/>
              <a:t>Impact-Driven Process Model </a:t>
            </a:r>
            <a:r>
              <a:rPr lang="en-US" altLang="en-US" sz="3200" dirty="0" smtClean="0"/>
              <a:t>Repair</a:t>
            </a:r>
            <a:br>
              <a:rPr lang="en-US" altLang="en-US" sz="3200" dirty="0" smtClean="0"/>
            </a:br>
            <a:r>
              <a:rPr lang="en-US" altLang="en-US" sz="500" dirty="0" smtClean="0"/>
              <a:t/>
            </a:r>
            <a:br>
              <a:rPr lang="en-US" altLang="en-US" sz="500" dirty="0" smtClean="0"/>
            </a:br>
            <a:r>
              <a:rPr lang="en-US" sz="1600" dirty="0" smtClean="0"/>
              <a:t>(</a:t>
            </a:r>
            <a:r>
              <a:rPr lang="en-US" sz="1600" dirty="0"/>
              <a:t>Journal-First </a:t>
            </a:r>
            <a:r>
              <a:rPr lang="en-US" sz="1600" dirty="0" smtClean="0"/>
              <a:t>ACM TOSEM </a:t>
            </a:r>
            <a:r>
              <a:rPr lang="en-US" sz="1600" dirty="0"/>
              <a:t>Paper, DOI: 10.1145/2980764)</a:t>
            </a:r>
            <a:endParaRPr lang="en-US" altLang="en-US" sz="1600" dirty="0"/>
          </a:p>
        </p:txBody>
      </p:sp>
      <p:pic>
        <p:nvPicPr>
          <p:cNvPr id="4099" name="Picture 3" descr="qu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46002"/>
            <a:ext cx="1047482" cy="1050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5631575"/>
            <a:ext cx="91440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AU" sz="1600" b="1" baseline="300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AU" sz="1600" baseline="300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Queensland University of Technology, Brisbane, Australia</a:t>
            </a:r>
            <a:endParaRPr lang="en-AU" sz="16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AU" sz="1600" b="1" baseline="30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n-AU" sz="1600" baseline="30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sz="1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Eindhoven </a:t>
            </a:r>
            <a:r>
              <a:rPr lang="en-AU" sz="16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University of Technology, Eindhoven, The </a:t>
            </a:r>
            <a:r>
              <a:rPr lang="en-AU" sz="1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Netherlands</a:t>
            </a:r>
          </a:p>
          <a:p>
            <a:pPr algn="ctr">
              <a:defRPr/>
            </a:pPr>
            <a:r>
              <a:rPr lang="en-AU" sz="1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* Presenting/corresponding author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5055511"/>
            <a:ext cx="9144000" cy="49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 smtClean="0">
                <a:solidFill>
                  <a:schemeClr val="bg1"/>
                </a:solidFill>
                <a:latin typeface="Verdana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500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Artem </a:t>
            </a:r>
            <a:r>
              <a:rPr lang="en-US" sz="1500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Polyvyanyy</a:t>
            </a:r>
            <a:r>
              <a:rPr lang="en-US" sz="500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en-US" sz="1800" baseline="30000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1,*</a:t>
            </a:r>
            <a:r>
              <a:rPr lang="en-US" sz="1500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, </a:t>
            </a:r>
            <a:r>
              <a:rPr lang="en-US" sz="1500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Wil M. P. van der Aalst </a:t>
            </a:r>
            <a:r>
              <a:rPr lang="en-US" sz="1800" baseline="30000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2,1</a:t>
            </a:r>
            <a:r>
              <a:rPr lang="en-US" sz="1500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, Arthur H. M. ter Hofstede</a:t>
            </a:r>
            <a:r>
              <a:rPr lang="en-US" sz="500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en-US" sz="1800" baseline="30000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1,2</a:t>
            </a:r>
            <a:r>
              <a:rPr lang="en-US" sz="1500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, and Moe T. Wynn</a:t>
            </a:r>
            <a:r>
              <a:rPr lang="en-US" sz="500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en-US" sz="1800" baseline="30000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1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65"/>
          <a:stretch/>
        </p:blipFill>
        <p:spPr>
          <a:xfrm>
            <a:off x="7164288" y="4461414"/>
            <a:ext cx="398132" cy="43347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3" y="169863"/>
            <a:ext cx="8048625" cy="631825"/>
          </a:xfrm>
        </p:spPr>
        <p:txBody>
          <a:bodyPr/>
          <a:lstStyle/>
          <a:p>
            <a:pPr>
              <a:defRPr/>
            </a:pPr>
            <a:r>
              <a:rPr lang="en-AU" altLang="en-US" sz="3000" dirty="0" smtClean="0"/>
              <a:t>Towards Optimal Repair Recommendation</a:t>
            </a:r>
            <a:endParaRPr lang="en-US" sz="3000" dirty="0"/>
          </a:p>
        </p:txBody>
      </p:sp>
      <p:sp>
        <p:nvSpPr>
          <p:cNvPr id="45059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 sz="2000">
                <a:solidFill>
                  <a:srgbClr val="292929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 sz="2000">
                <a:solidFill>
                  <a:srgbClr val="292929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2000">
                <a:solidFill>
                  <a:srgbClr val="292929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 sz="2000">
                <a:solidFill>
                  <a:srgbClr val="292929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 sz="2000">
                <a:solidFill>
                  <a:srgbClr val="292929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292929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292929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292929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292929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400" smtClean="0">
                <a:solidFill>
                  <a:srgbClr val="D9D9D9"/>
                </a:solidFill>
                <a:latin typeface="Calibri" pitchFamily="34" charset="0"/>
              </a:rPr>
              <a:t>Artem Polyvyanyy  |  May 26, 2017  |  Impact-Driven Process Model Repair  |  ICSE 2017</a:t>
            </a:r>
            <a:endParaRPr lang="en-US" altLang="en-US" sz="1400">
              <a:solidFill>
                <a:srgbClr val="D9D9D9"/>
              </a:solidFill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CB19C3-1AA3-4C24-AD14-D51DEB3EC08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45062" name="TextBox 4"/>
          <p:cNvSpPr txBox="1">
            <a:spLocks noChangeArrowheads="1"/>
          </p:cNvSpPr>
          <p:nvPr/>
        </p:nvSpPr>
        <p:spPr bwMode="auto">
          <a:xfrm>
            <a:off x="5552850" y="1124744"/>
            <a:ext cx="348364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defRPr sz="2000">
                <a:solidFill>
                  <a:srgbClr val="292929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 sz="2000">
                <a:solidFill>
                  <a:srgbClr val="292929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2000">
                <a:solidFill>
                  <a:srgbClr val="292929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 sz="2000">
                <a:solidFill>
                  <a:srgbClr val="292929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 sz="2000">
                <a:solidFill>
                  <a:srgbClr val="292929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292929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292929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292929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292929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AU" altLang="en-US" sz="32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 = ({</a:t>
            </a:r>
            <a:r>
              <a:rPr lang="en-AU" altLang="en-US" sz="3200" dirty="0" err="1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f,x</a:t>
            </a:r>
            <a:r>
              <a:rPr lang="en-AU" altLang="en-US" sz="32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},{</a:t>
            </a:r>
            <a:r>
              <a:rPr lang="en-AU" altLang="en-US" sz="3200" dirty="0" err="1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d,e,c,h</a:t>
            </a:r>
            <a:r>
              <a:rPr lang="en-AU" altLang="en-US" sz="32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})</a:t>
            </a:r>
            <a:endParaRPr lang="en-US" altLang="en-US" sz="3200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44208" y="2649106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defRPr>
            </a:lvl1pPr>
          </a:lstStyle>
          <a:p>
            <a:pPr algn="ctr"/>
            <a:r>
              <a:rPr lang="en-US" sz="4000" b="1" dirty="0">
                <a:sym typeface="Symbol"/>
              </a:rPr>
              <a:t> = </a:t>
            </a:r>
            <a:r>
              <a:rPr lang="en-US" sz="4000" b="1" dirty="0" smtClean="0">
                <a:sym typeface="Symbol"/>
              </a:rPr>
              <a:t>25</a:t>
            </a:r>
            <a:endParaRPr lang="en-US" sz="4000" b="1" dirty="0"/>
          </a:p>
        </p:txBody>
      </p:sp>
      <p:cxnSp>
        <p:nvCxnSpPr>
          <p:cNvPr id="10" name="Straight Arrow Connector 9"/>
          <p:cNvCxnSpPr>
            <a:stCxn id="11" idx="0"/>
          </p:cNvCxnSpPr>
          <p:nvPr/>
        </p:nvCxnSpPr>
        <p:spPr>
          <a:xfrm flipV="1">
            <a:off x="6627238" y="1709519"/>
            <a:ext cx="254645" cy="386085"/>
          </a:xfrm>
          <a:prstGeom prst="straightConnector1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189457" y="2095604"/>
            <a:ext cx="8755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insert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2" name="Straight Arrow Connector 11"/>
          <p:cNvCxnSpPr>
            <a:stCxn id="13" idx="0"/>
          </p:cNvCxnSpPr>
          <p:nvPr/>
        </p:nvCxnSpPr>
        <p:spPr>
          <a:xfrm flipH="1" flipV="1">
            <a:off x="8145138" y="1709519"/>
            <a:ext cx="249795" cy="352217"/>
          </a:xfrm>
          <a:prstGeom prst="straightConnector1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051730" y="2061736"/>
            <a:ext cx="6864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skip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8465428"/>
              </p:ext>
            </p:extLst>
          </p:nvPr>
        </p:nvGraphicFramePr>
        <p:xfrm>
          <a:off x="154111" y="836712"/>
          <a:ext cx="5346201" cy="27643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1" name="Visio" r:id="rId4" imgW="5940223" imgH="3071509" progId="Visio.Drawing.11">
                  <p:embed/>
                </p:oleObj>
              </mc:Choice>
              <mc:Fallback>
                <p:oleObj name="Visio" r:id="rId4" imgW="5940223" imgH="3071509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4111" y="836712"/>
                        <a:ext cx="5346201" cy="27643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Line 9"/>
          <p:cNvSpPr>
            <a:spLocks noChangeShapeType="1"/>
          </p:cNvSpPr>
          <p:nvPr/>
        </p:nvSpPr>
        <p:spPr bwMode="auto">
          <a:xfrm flipV="1">
            <a:off x="0" y="3501008"/>
            <a:ext cx="9252520" cy="0"/>
          </a:xfrm>
          <a:prstGeom prst="line">
            <a:avLst/>
          </a:prstGeom>
          <a:noFill/>
          <a:ln w="63500">
            <a:solidFill>
              <a:schemeClr val="bg1">
                <a:lumMod val="65000"/>
              </a:scheme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96"/>
          <a:stretch/>
        </p:blipFill>
        <p:spPr bwMode="auto">
          <a:xfrm>
            <a:off x="824061" y="4240603"/>
            <a:ext cx="7204323" cy="175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22456" y="3541541"/>
            <a:ext cx="1903085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A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</a:t>
            </a:r>
            <a: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osts of repair </a:t>
            </a:r>
            <a:b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recommendation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7504" y="3526301"/>
            <a:ext cx="1505540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implemented</a:t>
            </a:r>
            <a:b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heuristics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975360" y="4030980"/>
            <a:ext cx="65057" cy="234177"/>
          </a:xfrm>
          <a:prstGeom prst="straightConnector1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004048" y="3541484"/>
            <a:ext cx="266746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A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</a:t>
            </a:r>
            <a: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umbers of discovered </a:t>
            </a:r>
            <a:b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recommendations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5724130" y="4036539"/>
            <a:ext cx="72006" cy="218417"/>
          </a:xfrm>
          <a:prstGeom prst="straightConnector1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995936" y="6038961"/>
            <a:ext cx="255302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numbers of alignment </a:t>
            </a:r>
            <a:b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computations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496565" y="6131396"/>
            <a:ext cx="1960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</a:t>
            </a:r>
            <a: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eviation costs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7759701" y="5981701"/>
            <a:ext cx="124667" cy="210698"/>
          </a:xfrm>
          <a:prstGeom prst="straightConnector1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6444208" y="5981700"/>
            <a:ext cx="280442" cy="141288"/>
          </a:xfrm>
          <a:prstGeom prst="straightConnector1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3827709" y="4036539"/>
            <a:ext cx="31831" cy="218457"/>
          </a:xfrm>
          <a:prstGeom prst="straightConnector1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50983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  <p:bldP spid="16" grpId="0"/>
      <p:bldP spid="21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Conclusion and Future Work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Artem Polyvyanyy  |  May 26, 2017  |  Impact-Driven Process Model Repair  |  ICSE 2017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B1DE5FD-F8D1-4E4A-BE57-8907D8FC0462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980728"/>
            <a:ext cx="2416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b="1" dirty="0" smtClean="0"/>
              <a:t>In this work, we …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1322099"/>
            <a:ext cx="85689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AU" dirty="0" smtClean="0"/>
              <a:t>Defined, and proposed a solution to, the optimal process model repair problem</a:t>
            </a:r>
          </a:p>
          <a:p>
            <a:pPr marL="357188" indent="-357188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AU" dirty="0" smtClean="0"/>
              <a:t>Defined, and proposed several (approximate) solutions to, the optimal repair recommendation problem</a:t>
            </a:r>
          </a:p>
          <a:p>
            <a:pPr marL="357188" indent="-357188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AU" dirty="0" smtClean="0"/>
              <a:t>Developed a publicly available tool that implements all the invented techniques, </a:t>
            </a:r>
            <a:r>
              <a:rPr lang="en-AU" u="sng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https://svn.win.tue.nl/repos/prom/Packages/SelectivePRepair/Trunk/release/</a:t>
            </a:r>
          </a:p>
          <a:p>
            <a:pPr marL="357188" indent="-357188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AU" dirty="0" smtClean="0"/>
              <a:t>Reported on lessons learned from experiments with real-world data, e.g., </a:t>
            </a:r>
            <a:br>
              <a:rPr lang="en-AU" dirty="0" smtClean="0"/>
            </a:br>
            <a:r>
              <a:rPr lang="en-AU" dirty="0" smtClean="0"/>
              <a:t>for small repairs proposed heuristics perform just as well as brute-force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512" y="3398074"/>
            <a:ext cx="53383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b="1" dirty="0" smtClean="0"/>
              <a:t>Possible avenues for future work include: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3769990"/>
            <a:ext cx="85689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AU" dirty="0" smtClean="0"/>
              <a:t>Case studies to better understand requirements of process model repair</a:t>
            </a:r>
          </a:p>
          <a:p>
            <a:pPr marL="357188" indent="-357188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Aesthetic process model repair</a:t>
            </a:r>
            <a:endParaRPr lang="en-AU" dirty="0" smtClean="0"/>
          </a:p>
          <a:p>
            <a:pPr marL="357188" indent="-357188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AU" dirty="0" smtClean="0"/>
              <a:t>Repair heuristics with guarantees </a:t>
            </a:r>
          </a:p>
          <a:p>
            <a:pPr marL="357188" indent="-357188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AU" dirty="0" smtClean="0"/>
              <a:t>Repairs based on other conformance data structures</a:t>
            </a:r>
          </a:p>
          <a:p>
            <a:pPr marL="357188" indent="-357188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AU" dirty="0" smtClean="0"/>
              <a:t>Repairs that go beyond trace fitness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9512" y="5320258"/>
            <a:ext cx="26229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b="1" dirty="0" smtClean="0"/>
              <a:t>Let’s work together: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79512" y="5672514"/>
            <a:ext cx="7517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57188" indent="-357188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AU" dirty="0" smtClean="0"/>
              <a:t>Engage into research collaborations with us</a:t>
            </a:r>
          </a:p>
          <a:p>
            <a:pPr marL="357188" indent="-357188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AU" dirty="0" smtClean="0"/>
              <a:t>Write your master and/or PhD thesis with us (scholarships available)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9151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Deviances…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Artem Polyvyanyy  |  May 26, 2017  |  Impact-Driven Process Model Repair  |  ICSE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B1DE5FD-F8D1-4E4A-BE57-8907D8FC046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6" r="13112"/>
          <a:stretch/>
        </p:blipFill>
        <p:spPr>
          <a:xfrm>
            <a:off x="35496" y="1009343"/>
            <a:ext cx="2726267" cy="3164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25"/>
          <a:stretch/>
        </p:blipFill>
        <p:spPr>
          <a:xfrm>
            <a:off x="2242343" y="4113976"/>
            <a:ext cx="3888432" cy="2329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6" r="14537"/>
          <a:stretch/>
        </p:blipFill>
        <p:spPr>
          <a:xfrm>
            <a:off x="5740402" y="1023063"/>
            <a:ext cx="3393504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259" y="1023063"/>
            <a:ext cx="3096344" cy="3125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106000"/>
            <a:ext cx="2232248" cy="2337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5"/>
          <a:stretch/>
        </p:blipFill>
        <p:spPr>
          <a:xfrm>
            <a:off x="6084168" y="4131977"/>
            <a:ext cx="3049738" cy="2302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3697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Conformance Checking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Artem Polyvyanyy  |  May 26, 2017  |  Impact-Driven Process Model Repair  |  ICSE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B1DE5FD-F8D1-4E4A-BE57-8907D8FC046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 flipV="1">
            <a:off x="0" y="3645024"/>
            <a:ext cx="4499992" cy="0"/>
          </a:xfrm>
          <a:prstGeom prst="line">
            <a:avLst/>
          </a:prstGeom>
          <a:noFill/>
          <a:ln w="63500">
            <a:solidFill>
              <a:schemeClr val="bg1">
                <a:lumMod val="65000"/>
              </a:scheme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501177"/>
              </p:ext>
            </p:extLst>
          </p:nvPr>
        </p:nvGraphicFramePr>
        <p:xfrm>
          <a:off x="283125" y="1296346"/>
          <a:ext cx="4155401" cy="2259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82" name="Visio" r:id="rId4" imgW="3462834" imgH="1883113" progId="Visio.Drawing.11">
                  <p:embed/>
                </p:oleObj>
              </mc:Choice>
              <mc:Fallback>
                <p:oleObj name="Visio" r:id="rId4" imgW="3462834" imgH="1883113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3125" y="1296346"/>
                        <a:ext cx="4155401" cy="22597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4500555" y="903957"/>
            <a:ext cx="0" cy="2736304"/>
          </a:xfrm>
          <a:prstGeom prst="line">
            <a:avLst/>
          </a:prstGeom>
          <a:noFill/>
          <a:ln w="63500">
            <a:solidFill>
              <a:schemeClr val="bg1">
                <a:lumMod val="65000"/>
              </a:scheme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751893"/>
              </p:ext>
            </p:extLst>
          </p:nvPr>
        </p:nvGraphicFramePr>
        <p:xfrm>
          <a:off x="482279" y="2209657"/>
          <a:ext cx="181152" cy="181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83" name="Visio" r:id="rId6" imgW="129394" imgH="129432" progId="Visio.Drawing.11">
                  <p:embed/>
                </p:oleObj>
              </mc:Choice>
              <mc:Fallback>
                <p:oleObj name="Visio" r:id="rId6" imgW="129394" imgH="129432" progId="Visio.Drawing.11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279" y="2209657"/>
                        <a:ext cx="181152" cy="1812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5575840" y="2244363"/>
            <a:ext cx="34468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575840" y="1807974"/>
            <a:ext cx="661" cy="4320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576501" y="1735852"/>
            <a:ext cx="342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solidFill>
                  <a:srgbClr val="0066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endParaRPr lang="en-US" sz="2800" dirty="0">
              <a:solidFill>
                <a:srgbClr val="0066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5918946" y="1807974"/>
            <a:ext cx="0" cy="4300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928074" y="1736191"/>
            <a:ext cx="342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solidFill>
                  <a:srgbClr val="0066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  <a:endParaRPr lang="en-US" sz="2800" dirty="0">
              <a:solidFill>
                <a:srgbClr val="0066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6278986" y="1807974"/>
            <a:ext cx="0" cy="4300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279647" y="1736744"/>
            <a:ext cx="342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solidFill>
                  <a:srgbClr val="0066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</a:t>
            </a:r>
            <a:endParaRPr lang="en-US" sz="2800" dirty="0">
              <a:solidFill>
                <a:srgbClr val="0066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6622092" y="1807974"/>
            <a:ext cx="0" cy="4300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584968" y="2182739"/>
            <a:ext cx="342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solidFill>
                  <a:srgbClr val="0066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endParaRPr lang="en-US" sz="2800" dirty="0">
              <a:solidFill>
                <a:srgbClr val="0066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936541" y="2183078"/>
            <a:ext cx="342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solidFill>
                  <a:srgbClr val="0066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  <a:endParaRPr lang="en-US" sz="2800" dirty="0">
              <a:solidFill>
                <a:srgbClr val="0066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81524" y="2182739"/>
            <a:ext cx="342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solidFill>
                  <a:srgbClr val="0066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</a:t>
            </a:r>
            <a:endParaRPr lang="en-US" sz="2800" dirty="0">
              <a:solidFill>
                <a:srgbClr val="0066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575840" y="2566461"/>
            <a:ext cx="387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i="1" dirty="0">
                <a:solidFill>
                  <a:srgbClr val="006600"/>
                </a:solidFill>
              </a:rPr>
              <a:t>t</a:t>
            </a:r>
            <a:r>
              <a:rPr lang="en-US" sz="2400" i="1" baseline="-25000" dirty="0" smtClean="0">
                <a:solidFill>
                  <a:srgbClr val="006600"/>
                </a:solidFill>
              </a:rPr>
              <a:t>1</a:t>
            </a:r>
            <a:endParaRPr lang="en-US" sz="2400" i="1" dirty="0">
              <a:solidFill>
                <a:srgbClr val="0066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933838" y="2564858"/>
            <a:ext cx="387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i="1" dirty="0" smtClean="0">
                <a:solidFill>
                  <a:srgbClr val="006600"/>
                </a:solidFill>
              </a:rPr>
              <a:t>t</a:t>
            </a:r>
            <a:r>
              <a:rPr lang="en-US" sz="2400" i="1" baseline="-25000" dirty="0" smtClean="0">
                <a:solidFill>
                  <a:srgbClr val="006600"/>
                </a:solidFill>
              </a:rPr>
              <a:t>2</a:t>
            </a:r>
            <a:endParaRPr lang="en-US" sz="2400" i="1" dirty="0">
              <a:solidFill>
                <a:srgbClr val="0066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272749" y="2566182"/>
            <a:ext cx="387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i="1" dirty="0" smtClean="0">
                <a:solidFill>
                  <a:srgbClr val="006600"/>
                </a:solidFill>
              </a:rPr>
              <a:t>t</a:t>
            </a:r>
            <a:r>
              <a:rPr lang="en-US" sz="2400" i="1" baseline="-25000" dirty="0" smtClean="0">
                <a:solidFill>
                  <a:srgbClr val="006600"/>
                </a:solidFill>
              </a:rPr>
              <a:t>3</a:t>
            </a:r>
            <a:endParaRPr lang="en-US" sz="2400" i="1" dirty="0">
              <a:solidFill>
                <a:srgbClr val="0066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745572" y="2108689"/>
            <a:ext cx="864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γ</a:t>
            </a:r>
            <a:r>
              <a:rPr lang="en-US" sz="2800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en-AU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=</a:t>
            </a:r>
            <a:endParaRPr lang="en-US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5575840" y="1807974"/>
            <a:ext cx="34310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575840" y="3056152"/>
            <a:ext cx="104625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Group 84"/>
          <p:cNvGrpSpPr/>
          <p:nvPr/>
        </p:nvGrpSpPr>
        <p:grpSpPr>
          <a:xfrm>
            <a:off x="6880451" y="1740615"/>
            <a:ext cx="1906193" cy="1308941"/>
            <a:chOff x="6880451" y="1616003"/>
            <a:chExt cx="1906193" cy="1308941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7702252" y="2118131"/>
              <a:ext cx="1046252" cy="204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7702913" y="1688125"/>
              <a:ext cx="0" cy="12283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7702913" y="1616003"/>
              <a:ext cx="3424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800" dirty="0" smtClean="0">
                  <a:solidFill>
                    <a:srgbClr val="0066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a</a:t>
              </a:r>
              <a:endParaRPr lang="en-US" sz="2800" dirty="0">
                <a:solidFill>
                  <a:srgbClr val="00660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8045358" y="1688125"/>
              <a:ext cx="0" cy="12283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8054486" y="1616342"/>
              <a:ext cx="3424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800" dirty="0" smtClean="0">
                  <a:solidFill>
                    <a:srgbClr val="0066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d</a:t>
              </a:r>
              <a:endParaRPr lang="en-US" sz="2800" dirty="0">
                <a:solidFill>
                  <a:srgbClr val="00660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cxnSp>
          <p:nvCxnSpPr>
            <p:cNvPr id="53" name="Straight Connector 52"/>
            <p:cNvCxnSpPr/>
            <p:nvPr/>
          </p:nvCxnSpPr>
          <p:spPr>
            <a:xfrm>
              <a:off x="8405398" y="1688125"/>
              <a:ext cx="0" cy="123681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8406059" y="1616003"/>
              <a:ext cx="3424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800" dirty="0" smtClean="0">
                  <a:solidFill>
                    <a:srgbClr val="0066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e</a:t>
              </a:r>
              <a:endParaRPr lang="en-US" sz="2800" dirty="0">
                <a:solidFill>
                  <a:srgbClr val="00660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8748504" y="1688125"/>
              <a:ext cx="0" cy="123681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7711380" y="2050207"/>
              <a:ext cx="3424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800" dirty="0" smtClean="0">
                  <a:solidFill>
                    <a:srgbClr val="0066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a</a:t>
              </a:r>
              <a:endParaRPr lang="en-US" sz="2800" dirty="0">
                <a:solidFill>
                  <a:srgbClr val="00660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8062953" y="2050546"/>
              <a:ext cx="3424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800" dirty="0" smtClean="0">
                  <a:solidFill>
                    <a:srgbClr val="0066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d</a:t>
              </a:r>
              <a:endParaRPr lang="en-US" sz="2800" dirty="0">
                <a:solidFill>
                  <a:srgbClr val="00660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8414526" y="2050207"/>
              <a:ext cx="3424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800" dirty="0" smtClean="0">
                  <a:solidFill>
                    <a:srgbClr val="0066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e</a:t>
              </a:r>
              <a:endParaRPr lang="en-US" sz="2800" dirty="0">
                <a:solidFill>
                  <a:srgbClr val="00660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702252" y="2433929"/>
              <a:ext cx="3874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400" i="1" dirty="0">
                  <a:solidFill>
                    <a:srgbClr val="006600"/>
                  </a:solidFill>
                </a:rPr>
                <a:t>t</a:t>
              </a:r>
              <a:r>
                <a:rPr lang="en-US" sz="2400" i="1" baseline="-25000" dirty="0" smtClean="0">
                  <a:solidFill>
                    <a:srgbClr val="006600"/>
                  </a:solidFill>
                </a:rPr>
                <a:t>1</a:t>
              </a:r>
              <a:endParaRPr lang="en-US" sz="2400" i="1" dirty="0">
                <a:solidFill>
                  <a:srgbClr val="006600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8060250" y="2432326"/>
              <a:ext cx="3874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400" i="1" dirty="0" smtClean="0">
                  <a:solidFill>
                    <a:srgbClr val="006600"/>
                  </a:solidFill>
                </a:rPr>
                <a:t>t</a:t>
              </a:r>
              <a:r>
                <a:rPr lang="en-US" sz="2400" i="1" baseline="-25000" dirty="0" smtClean="0">
                  <a:solidFill>
                    <a:srgbClr val="006600"/>
                  </a:solidFill>
                </a:rPr>
                <a:t>4</a:t>
              </a:r>
              <a:endParaRPr lang="en-US" sz="2400" i="1" dirty="0">
                <a:solidFill>
                  <a:srgbClr val="006600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399161" y="2433650"/>
              <a:ext cx="3874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400" i="1" dirty="0" smtClean="0">
                  <a:solidFill>
                    <a:srgbClr val="006600"/>
                  </a:solidFill>
                </a:rPr>
                <a:t>t</a:t>
              </a:r>
              <a:r>
                <a:rPr lang="en-US" sz="2400" i="1" baseline="-25000" dirty="0" smtClean="0">
                  <a:solidFill>
                    <a:srgbClr val="006600"/>
                  </a:solidFill>
                </a:rPr>
                <a:t>5</a:t>
              </a:r>
              <a:endParaRPr lang="en-US" sz="2400" i="1" dirty="0">
                <a:solidFill>
                  <a:srgbClr val="006600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880451" y="1976157"/>
              <a:ext cx="8647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8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γ</a:t>
              </a:r>
              <a:r>
                <a:rPr lang="en-US" sz="2800" baseline="-250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2</a:t>
              </a:r>
              <a:r>
                <a:rPr lang="en-AU" sz="28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 =</a:t>
              </a:r>
              <a:endParaRPr lang="en-US" sz="2800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cxnSp>
          <p:nvCxnSpPr>
            <p:cNvPr id="63" name="Straight Connector 62"/>
            <p:cNvCxnSpPr/>
            <p:nvPr/>
          </p:nvCxnSpPr>
          <p:spPr>
            <a:xfrm>
              <a:off x="7702252" y="1688125"/>
              <a:ext cx="104625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7702252" y="2923620"/>
              <a:ext cx="104625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6" name="Straight Connector 65"/>
          <p:cNvCxnSpPr/>
          <p:nvPr/>
        </p:nvCxnSpPr>
        <p:spPr>
          <a:xfrm flipH="1">
            <a:off x="5577731" y="2251099"/>
            <a:ext cx="1" cy="7979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>
            <a:off x="5918947" y="2193380"/>
            <a:ext cx="1" cy="8627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>
            <a:off x="6278986" y="2239525"/>
            <a:ext cx="1" cy="81795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6622091" y="2193380"/>
            <a:ext cx="1" cy="86991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5920526" y="1807974"/>
            <a:ext cx="35912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6272749" y="1807974"/>
            <a:ext cx="35781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5920526" y="2245562"/>
            <a:ext cx="35912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6272749" y="2245384"/>
            <a:ext cx="34934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Line 9"/>
          <p:cNvSpPr>
            <a:spLocks noChangeShapeType="1"/>
          </p:cNvSpPr>
          <p:nvPr/>
        </p:nvSpPr>
        <p:spPr bwMode="auto">
          <a:xfrm flipV="1">
            <a:off x="4528850" y="3645024"/>
            <a:ext cx="4615149" cy="0"/>
          </a:xfrm>
          <a:prstGeom prst="line">
            <a:avLst/>
          </a:prstGeom>
          <a:noFill/>
          <a:ln w="63500">
            <a:solidFill>
              <a:schemeClr val="bg1">
                <a:lumMod val="65000"/>
              </a:scheme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6" name="TextBox 85"/>
          <p:cNvSpPr txBox="1"/>
          <p:nvPr/>
        </p:nvSpPr>
        <p:spPr>
          <a:xfrm>
            <a:off x="7110715" y="899428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perfect alignments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23" name="Straight Connector 122"/>
          <p:cNvCxnSpPr/>
          <p:nvPr/>
        </p:nvCxnSpPr>
        <p:spPr>
          <a:xfrm>
            <a:off x="913686" y="4756030"/>
            <a:ext cx="139196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/>
          <p:cNvSpPr txBox="1"/>
          <p:nvPr/>
        </p:nvSpPr>
        <p:spPr>
          <a:xfrm>
            <a:off x="914347" y="4253902"/>
            <a:ext cx="342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endParaRPr lang="en-US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126" name="Straight Connector 125"/>
          <p:cNvCxnSpPr/>
          <p:nvPr/>
        </p:nvCxnSpPr>
        <p:spPr>
          <a:xfrm>
            <a:off x="1256792" y="4326024"/>
            <a:ext cx="0" cy="4300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1265920" y="4254241"/>
            <a:ext cx="342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  <a:endParaRPr lang="en-US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128" name="Straight Connector 127"/>
          <p:cNvCxnSpPr/>
          <p:nvPr/>
        </p:nvCxnSpPr>
        <p:spPr>
          <a:xfrm>
            <a:off x="1616832" y="4326024"/>
            <a:ext cx="661" cy="4300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1617493" y="4253902"/>
            <a:ext cx="342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endParaRPr lang="en-US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130" name="Straight Connector 129"/>
          <p:cNvCxnSpPr/>
          <p:nvPr/>
        </p:nvCxnSpPr>
        <p:spPr>
          <a:xfrm>
            <a:off x="1959938" y="4326024"/>
            <a:ext cx="0" cy="4300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/>
          <p:cNvSpPr txBox="1"/>
          <p:nvPr/>
        </p:nvSpPr>
        <p:spPr>
          <a:xfrm>
            <a:off x="922814" y="4688106"/>
            <a:ext cx="342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solidFill>
                  <a:srgbClr val="0066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endParaRPr lang="en-US" sz="2800" dirty="0">
              <a:solidFill>
                <a:srgbClr val="0066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1274387" y="4688445"/>
            <a:ext cx="342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solidFill>
                  <a:srgbClr val="0066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  <a:endParaRPr lang="en-US" sz="2800" dirty="0">
              <a:solidFill>
                <a:srgbClr val="0066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913686" y="5071828"/>
            <a:ext cx="387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i="1" dirty="0">
                <a:solidFill>
                  <a:srgbClr val="006600"/>
                </a:solidFill>
              </a:rPr>
              <a:t>t</a:t>
            </a:r>
            <a:r>
              <a:rPr lang="en-US" sz="2400" i="1" baseline="-25000" dirty="0" smtClean="0">
                <a:solidFill>
                  <a:srgbClr val="006600"/>
                </a:solidFill>
              </a:rPr>
              <a:t>1</a:t>
            </a:r>
            <a:endParaRPr lang="en-US" sz="2400" i="1" dirty="0">
              <a:solidFill>
                <a:srgbClr val="006600"/>
              </a:solidFill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1271684" y="5070225"/>
            <a:ext cx="387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i="1" dirty="0" smtClean="0">
                <a:solidFill>
                  <a:srgbClr val="006600"/>
                </a:solidFill>
              </a:rPr>
              <a:t>t</a:t>
            </a:r>
            <a:r>
              <a:rPr lang="en-US" sz="2400" i="1" baseline="-25000" dirty="0" smtClean="0">
                <a:solidFill>
                  <a:srgbClr val="006600"/>
                </a:solidFill>
              </a:rPr>
              <a:t>2</a:t>
            </a:r>
            <a:endParaRPr lang="en-US" sz="2400" i="1" dirty="0">
              <a:solidFill>
                <a:srgbClr val="006600"/>
              </a:solidFill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72832" y="4614056"/>
            <a:ext cx="864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γ</a:t>
            </a:r>
            <a:r>
              <a:rPr lang="en-US" sz="2800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r>
              <a:rPr lang="en-AU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=</a:t>
            </a:r>
            <a:endParaRPr lang="en-US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138" name="Straight Connector 137"/>
          <p:cNvCxnSpPr/>
          <p:nvPr/>
        </p:nvCxnSpPr>
        <p:spPr>
          <a:xfrm>
            <a:off x="913686" y="4326024"/>
            <a:ext cx="139196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913686" y="5561519"/>
            <a:ext cx="1745653" cy="13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48" name="Straight Arrow Connector 27647"/>
          <p:cNvCxnSpPr/>
          <p:nvPr/>
        </p:nvCxnSpPr>
        <p:spPr>
          <a:xfrm flipH="1" flipV="1">
            <a:off x="6619978" y="3061494"/>
            <a:ext cx="178003" cy="185390"/>
          </a:xfrm>
          <a:prstGeom prst="straightConnector1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/>
          <p:nvPr/>
        </p:nvCxnSpPr>
        <p:spPr>
          <a:xfrm flipH="1">
            <a:off x="6616704" y="1633391"/>
            <a:ext cx="173657" cy="174583"/>
          </a:xfrm>
          <a:prstGeom prst="straightConnector1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6" name="TextBox 27655"/>
          <p:cNvSpPr txBox="1"/>
          <p:nvPr/>
        </p:nvSpPr>
        <p:spPr>
          <a:xfrm>
            <a:off x="6228184" y="1290519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real-world traces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6287075" y="3203684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</a:t>
            </a:r>
            <a:r>
              <a:rPr lang="en-A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esigned traces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51" name="Straight Arrow Connector 150"/>
          <p:cNvCxnSpPr/>
          <p:nvPr/>
        </p:nvCxnSpPr>
        <p:spPr>
          <a:xfrm>
            <a:off x="7524328" y="1633391"/>
            <a:ext cx="177923" cy="179346"/>
          </a:xfrm>
          <a:prstGeom prst="straightConnector1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/>
          <p:cNvCxnSpPr/>
          <p:nvPr/>
        </p:nvCxnSpPr>
        <p:spPr>
          <a:xfrm flipV="1">
            <a:off x="7524328" y="3037741"/>
            <a:ext cx="177924" cy="201523"/>
          </a:xfrm>
          <a:prstGeom prst="straightConnector1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>
            <a:off x="2310094" y="4760410"/>
            <a:ext cx="0" cy="80243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TextBox 171"/>
          <p:cNvSpPr txBox="1"/>
          <p:nvPr/>
        </p:nvSpPr>
        <p:spPr>
          <a:xfrm>
            <a:off x="1963204" y="4252298"/>
            <a:ext cx="342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e</a:t>
            </a:r>
            <a:endParaRPr lang="en-US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2266413" y="4298018"/>
            <a:ext cx="342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≫</a:t>
            </a:r>
            <a:endParaRPr lang="en-US" sz="2400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176" name="Straight Connector 175"/>
          <p:cNvCxnSpPr/>
          <p:nvPr/>
        </p:nvCxnSpPr>
        <p:spPr>
          <a:xfrm>
            <a:off x="2659339" y="4321790"/>
            <a:ext cx="0" cy="12368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TextBox 180"/>
          <p:cNvSpPr txBox="1"/>
          <p:nvPr/>
        </p:nvSpPr>
        <p:spPr>
          <a:xfrm>
            <a:off x="2313712" y="4682873"/>
            <a:ext cx="342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</a:t>
            </a:r>
            <a:endParaRPr lang="en-US" sz="2800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2305195" y="5058787"/>
            <a:ext cx="387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i="1" dirty="0" smtClean="0">
                <a:solidFill>
                  <a:srgbClr val="C00000"/>
                </a:solidFill>
              </a:rPr>
              <a:t>t</a:t>
            </a:r>
            <a:r>
              <a:rPr lang="en-US" sz="2400" i="1" baseline="-25000" dirty="0" smtClean="0">
                <a:solidFill>
                  <a:srgbClr val="C00000"/>
                </a:solidFill>
              </a:rPr>
              <a:t>3</a:t>
            </a:r>
            <a:endParaRPr lang="en-US" sz="2400" i="1" dirty="0">
              <a:solidFill>
                <a:srgbClr val="C00000"/>
              </a:solidFill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1575925" y="4713987"/>
            <a:ext cx="342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≫</a:t>
            </a:r>
            <a:endParaRPr lang="en-US" sz="2400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1910750" y="4717415"/>
            <a:ext cx="342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≫</a:t>
            </a:r>
            <a:endParaRPr lang="en-US" sz="2400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pSp>
        <p:nvGrpSpPr>
          <p:cNvPr id="254" name="Group 253"/>
          <p:cNvGrpSpPr/>
          <p:nvPr/>
        </p:nvGrpSpPr>
        <p:grpSpPr>
          <a:xfrm>
            <a:off x="2997602" y="4252298"/>
            <a:ext cx="2592857" cy="1310545"/>
            <a:chOff x="3104282" y="3918655"/>
            <a:chExt cx="2592857" cy="1310545"/>
          </a:xfrm>
        </p:grpSpPr>
        <p:cxnSp>
          <p:nvCxnSpPr>
            <p:cNvPr id="186" name="Straight Connector 185"/>
            <p:cNvCxnSpPr/>
            <p:nvPr/>
          </p:nvCxnSpPr>
          <p:spPr>
            <a:xfrm>
              <a:off x="3945136" y="4422387"/>
              <a:ext cx="174565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>
              <a:off x="3945797" y="3992381"/>
              <a:ext cx="0" cy="12283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8" name="TextBox 187"/>
            <p:cNvSpPr txBox="1"/>
            <p:nvPr/>
          </p:nvSpPr>
          <p:spPr>
            <a:xfrm>
              <a:off x="3945797" y="3920259"/>
              <a:ext cx="3424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800" dirty="0" smtClean="0">
                  <a:solidFill>
                    <a:srgbClr val="0066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a</a:t>
              </a:r>
              <a:endParaRPr lang="en-US" sz="2800" dirty="0">
                <a:solidFill>
                  <a:srgbClr val="00660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cxnSp>
          <p:nvCxnSpPr>
            <p:cNvPr id="189" name="Straight Connector 188"/>
            <p:cNvCxnSpPr/>
            <p:nvPr/>
          </p:nvCxnSpPr>
          <p:spPr>
            <a:xfrm>
              <a:off x="4288242" y="3992381"/>
              <a:ext cx="0" cy="12283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TextBox 189"/>
            <p:cNvSpPr txBox="1"/>
            <p:nvPr/>
          </p:nvSpPr>
          <p:spPr>
            <a:xfrm>
              <a:off x="4297370" y="3920598"/>
              <a:ext cx="3424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800" dirty="0" smtClean="0">
                  <a:solidFill>
                    <a:srgbClr val="0066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b</a:t>
              </a:r>
              <a:endParaRPr lang="en-US" sz="2800" dirty="0">
                <a:solidFill>
                  <a:srgbClr val="00660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cxnSp>
          <p:nvCxnSpPr>
            <p:cNvPr id="191" name="Straight Connector 190"/>
            <p:cNvCxnSpPr/>
            <p:nvPr/>
          </p:nvCxnSpPr>
          <p:spPr>
            <a:xfrm>
              <a:off x="4648282" y="3992381"/>
              <a:ext cx="0" cy="123681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2" name="TextBox 191"/>
            <p:cNvSpPr txBox="1"/>
            <p:nvPr/>
          </p:nvSpPr>
          <p:spPr>
            <a:xfrm>
              <a:off x="4648943" y="3920259"/>
              <a:ext cx="3424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800" dirty="0" smtClean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x</a:t>
              </a:r>
              <a:endParaRPr lang="en-US" sz="28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cxnSp>
          <p:nvCxnSpPr>
            <p:cNvPr id="193" name="Straight Connector 192"/>
            <p:cNvCxnSpPr/>
            <p:nvPr/>
          </p:nvCxnSpPr>
          <p:spPr>
            <a:xfrm>
              <a:off x="4991388" y="3992381"/>
              <a:ext cx="0" cy="123681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" name="TextBox 193"/>
            <p:cNvSpPr txBox="1"/>
            <p:nvPr/>
          </p:nvSpPr>
          <p:spPr>
            <a:xfrm>
              <a:off x="3954264" y="4354463"/>
              <a:ext cx="3424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800" dirty="0" smtClean="0">
                  <a:solidFill>
                    <a:srgbClr val="0066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a</a:t>
              </a:r>
              <a:endParaRPr lang="en-US" sz="2800" dirty="0">
                <a:solidFill>
                  <a:srgbClr val="00660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4305837" y="4354802"/>
              <a:ext cx="3424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800" dirty="0" smtClean="0">
                  <a:solidFill>
                    <a:srgbClr val="0066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b</a:t>
              </a:r>
              <a:endParaRPr lang="en-US" sz="2800" dirty="0">
                <a:solidFill>
                  <a:srgbClr val="00660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3945136" y="4738185"/>
              <a:ext cx="3874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400" i="1" dirty="0">
                  <a:solidFill>
                    <a:srgbClr val="006600"/>
                  </a:solidFill>
                </a:rPr>
                <a:t>t</a:t>
              </a:r>
              <a:r>
                <a:rPr lang="en-US" sz="2400" i="1" baseline="-25000" dirty="0" smtClean="0">
                  <a:solidFill>
                    <a:srgbClr val="006600"/>
                  </a:solidFill>
                </a:rPr>
                <a:t>1</a:t>
              </a:r>
              <a:endParaRPr lang="en-US" sz="2400" i="1" dirty="0">
                <a:solidFill>
                  <a:srgbClr val="006600"/>
                </a:solidFill>
              </a:endParaRPr>
            </a:p>
          </p:txBody>
        </p:sp>
        <p:sp>
          <p:nvSpPr>
            <p:cNvPr id="197" name="TextBox 196"/>
            <p:cNvSpPr txBox="1"/>
            <p:nvPr/>
          </p:nvSpPr>
          <p:spPr>
            <a:xfrm>
              <a:off x="4303134" y="4736582"/>
              <a:ext cx="3874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400" i="1" dirty="0" smtClean="0">
                  <a:solidFill>
                    <a:srgbClr val="006600"/>
                  </a:solidFill>
                </a:rPr>
                <a:t>t</a:t>
              </a:r>
              <a:r>
                <a:rPr lang="en-US" sz="2400" i="1" baseline="-25000" dirty="0" smtClean="0">
                  <a:solidFill>
                    <a:srgbClr val="006600"/>
                  </a:solidFill>
                </a:rPr>
                <a:t>2</a:t>
              </a:r>
              <a:endParaRPr lang="en-US" sz="2400" i="1" dirty="0">
                <a:solidFill>
                  <a:srgbClr val="006600"/>
                </a:solidFill>
              </a:endParaRPr>
            </a:p>
          </p:txBody>
        </p:sp>
        <p:sp>
          <p:nvSpPr>
            <p:cNvPr id="198" name="TextBox 197"/>
            <p:cNvSpPr txBox="1"/>
            <p:nvPr/>
          </p:nvSpPr>
          <p:spPr>
            <a:xfrm>
              <a:off x="3104282" y="4280413"/>
              <a:ext cx="8647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8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γ</a:t>
              </a:r>
              <a:r>
                <a:rPr lang="en-US" sz="2800" baseline="-250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4</a:t>
              </a:r>
              <a:r>
                <a:rPr lang="en-AU" sz="28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 =</a:t>
              </a:r>
              <a:endParaRPr lang="en-US" sz="2800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cxnSp>
          <p:nvCxnSpPr>
            <p:cNvPr id="199" name="Straight Connector 198"/>
            <p:cNvCxnSpPr/>
            <p:nvPr/>
          </p:nvCxnSpPr>
          <p:spPr>
            <a:xfrm>
              <a:off x="3945136" y="3992381"/>
              <a:ext cx="175200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/>
            <p:nvPr/>
          </p:nvCxnSpPr>
          <p:spPr>
            <a:xfrm>
              <a:off x="3945136" y="5227876"/>
              <a:ext cx="1745653" cy="13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/>
          </p:nvCxnSpPr>
          <p:spPr>
            <a:xfrm>
              <a:off x="5337099" y="3992381"/>
              <a:ext cx="0" cy="123681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2" name="TextBox 201"/>
            <p:cNvSpPr txBox="1"/>
            <p:nvPr/>
          </p:nvSpPr>
          <p:spPr>
            <a:xfrm>
              <a:off x="5344534" y="3918655"/>
              <a:ext cx="3424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800" dirty="0" smtClean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e</a:t>
              </a:r>
              <a:endParaRPr lang="en-US" sz="28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203" name="TextBox 202"/>
            <p:cNvSpPr txBox="1"/>
            <p:nvPr/>
          </p:nvSpPr>
          <p:spPr>
            <a:xfrm>
              <a:off x="4932040" y="3964375"/>
              <a:ext cx="3424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≫</a:t>
              </a:r>
              <a:endParaRPr lang="en-US" sz="24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cxnSp>
          <p:nvCxnSpPr>
            <p:cNvPr id="204" name="Straight Connector 203"/>
            <p:cNvCxnSpPr/>
            <p:nvPr/>
          </p:nvCxnSpPr>
          <p:spPr>
            <a:xfrm>
              <a:off x="5690789" y="3988147"/>
              <a:ext cx="0" cy="123681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" name="TextBox 204"/>
            <p:cNvSpPr txBox="1"/>
            <p:nvPr/>
          </p:nvSpPr>
          <p:spPr>
            <a:xfrm>
              <a:off x="4982525" y="4346054"/>
              <a:ext cx="3424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800" dirty="0" smtClean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c</a:t>
              </a:r>
              <a:endParaRPr lang="en-US" sz="28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206" name="TextBox 205"/>
            <p:cNvSpPr txBox="1"/>
            <p:nvPr/>
          </p:nvSpPr>
          <p:spPr>
            <a:xfrm>
              <a:off x="4969237" y="4725144"/>
              <a:ext cx="3874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400" i="1" dirty="0" smtClean="0">
                  <a:solidFill>
                    <a:srgbClr val="C00000"/>
                  </a:solidFill>
                </a:rPr>
                <a:t>t</a:t>
              </a:r>
              <a:r>
                <a:rPr lang="en-US" sz="2400" i="1" baseline="-25000" dirty="0" smtClean="0">
                  <a:solidFill>
                    <a:srgbClr val="C00000"/>
                  </a:solidFill>
                </a:rPr>
                <a:t>3</a:t>
              </a:r>
              <a:endParaRPr lang="en-US" sz="2400" i="1" dirty="0">
                <a:solidFill>
                  <a:srgbClr val="C00000"/>
                </a:solidFill>
              </a:endParaRPr>
            </a:p>
          </p:txBody>
        </p:sp>
        <p:sp>
          <p:nvSpPr>
            <p:cNvPr id="207" name="TextBox 206"/>
            <p:cNvSpPr txBox="1"/>
            <p:nvPr/>
          </p:nvSpPr>
          <p:spPr>
            <a:xfrm>
              <a:off x="4607375" y="4380344"/>
              <a:ext cx="3424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≫</a:t>
              </a:r>
              <a:endParaRPr lang="en-US" sz="24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5292080" y="4383772"/>
              <a:ext cx="3424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≫</a:t>
              </a:r>
              <a:endParaRPr lang="en-US" sz="24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grpSp>
        <p:nvGrpSpPr>
          <p:cNvPr id="258" name="Group 257"/>
          <p:cNvGrpSpPr/>
          <p:nvPr/>
        </p:nvGrpSpPr>
        <p:grpSpPr>
          <a:xfrm>
            <a:off x="5971572" y="4237026"/>
            <a:ext cx="2620300" cy="1330197"/>
            <a:chOff x="6200172" y="3903383"/>
            <a:chExt cx="2620300" cy="1330197"/>
          </a:xfrm>
        </p:grpSpPr>
        <p:cxnSp>
          <p:nvCxnSpPr>
            <p:cNvPr id="209" name="Straight Connector 208"/>
            <p:cNvCxnSpPr/>
            <p:nvPr/>
          </p:nvCxnSpPr>
          <p:spPr>
            <a:xfrm>
              <a:off x="7041026" y="4426767"/>
              <a:ext cx="174565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>
              <a:off x="7041687" y="3996761"/>
              <a:ext cx="0" cy="12283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1" name="TextBox 210"/>
            <p:cNvSpPr txBox="1"/>
            <p:nvPr/>
          </p:nvSpPr>
          <p:spPr>
            <a:xfrm>
              <a:off x="7041687" y="3924639"/>
              <a:ext cx="3424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800" dirty="0" smtClean="0">
                  <a:solidFill>
                    <a:srgbClr val="0066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a</a:t>
              </a:r>
              <a:endParaRPr lang="en-US" sz="2800" dirty="0">
                <a:solidFill>
                  <a:srgbClr val="00660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cxnSp>
          <p:nvCxnSpPr>
            <p:cNvPr id="212" name="Straight Connector 211"/>
            <p:cNvCxnSpPr/>
            <p:nvPr/>
          </p:nvCxnSpPr>
          <p:spPr>
            <a:xfrm>
              <a:off x="7384132" y="3996761"/>
              <a:ext cx="0" cy="12283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>
              <a:off x="7744172" y="3996761"/>
              <a:ext cx="0" cy="123681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" name="TextBox 214"/>
            <p:cNvSpPr txBox="1"/>
            <p:nvPr/>
          </p:nvSpPr>
          <p:spPr>
            <a:xfrm>
              <a:off x="7744833" y="3924639"/>
              <a:ext cx="3424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800" dirty="0" smtClean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b</a:t>
              </a:r>
              <a:endParaRPr lang="en-US" sz="28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cxnSp>
          <p:nvCxnSpPr>
            <p:cNvPr id="216" name="Straight Connector 215"/>
            <p:cNvCxnSpPr/>
            <p:nvPr/>
          </p:nvCxnSpPr>
          <p:spPr>
            <a:xfrm>
              <a:off x="8087278" y="3996761"/>
              <a:ext cx="0" cy="123681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7" name="TextBox 216"/>
            <p:cNvSpPr txBox="1"/>
            <p:nvPr/>
          </p:nvSpPr>
          <p:spPr>
            <a:xfrm>
              <a:off x="7050154" y="4358843"/>
              <a:ext cx="3424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800" dirty="0" smtClean="0">
                  <a:solidFill>
                    <a:srgbClr val="0066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a</a:t>
              </a:r>
              <a:endParaRPr lang="en-US" sz="2800" dirty="0">
                <a:solidFill>
                  <a:srgbClr val="00660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219" name="TextBox 218"/>
            <p:cNvSpPr txBox="1"/>
            <p:nvPr/>
          </p:nvSpPr>
          <p:spPr>
            <a:xfrm>
              <a:off x="7041026" y="4742565"/>
              <a:ext cx="3874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400" i="1" dirty="0">
                  <a:solidFill>
                    <a:srgbClr val="006600"/>
                  </a:solidFill>
                </a:rPr>
                <a:t>t</a:t>
              </a:r>
              <a:r>
                <a:rPr lang="en-US" sz="2400" i="1" baseline="-25000" dirty="0" smtClean="0">
                  <a:solidFill>
                    <a:srgbClr val="006600"/>
                  </a:solidFill>
                </a:rPr>
                <a:t>1</a:t>
              </a:r>
              <a:endParaRPr lang="en-US" sz="2400" i="1" dirty="0">
                <a:solidFill>
                  <a:srgbClr val="006600"/>
                </a:solidFill>
              </a:endParaRPr>
            </a:p>
          </p:txBody>
        </p:sp>
        <p:sp>
          <p:nvSpPr>
            <p:cNvPr id="220" name="TextBox 219"/>
            <p:cNvSpPr txBox="1"/>
            <p:nvPr/>
          </p:nvSpPr>
          <p:spPr>
            <a:xfrm>
              <a:off x="7399024" y="4740962"/>
              <a:ext cx="3874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400" i="1" dirty="0" smtClean="0">
                  <a:solidFill>
                    <a:srgbClr val="C00000"/>
                  </a:solidFill>
                </a:rPr>
                <a:t>t</a:t>
              </a:r>
              <a:r>
                <a:rPr lang="en-US" sz="2400" i="1" baseline="-25000" dirty="0" smtClean="0">
                  <a:solidFill>
                    <a:srgbClr val="C00000"/>
                  </a:solidFill>
                </a:rPr>
                <a:t>4</a:t>
              </a:r>
              <a:endParaRPr lang="en-US" sz="2400" i="1" dirty="0">
                <a:solidFill>
                  <a:srgbClr val="C00000"/>
                </a:solidFill>
              </a:endParaRPr>
            </a:p>
          </p:txBody>
        </p:sp>
        <p:sp>
          <p:nvSpPr>
            <p:cNvPr id="221" name="TextBox 220"/>
            <p:cNvSpPr txBox="1"/>
            <p:nvPr/>
          </p:nvSpPr>
          <p:spPr>
            <a:xfrm>
              <a:off x="6200172" y="4284793"/>
              <a:ext cx="8647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8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γ</a:t>
              </a:r>
              <a:r>
                <a:rPr lang="en-US" sz="2800" baseline="-250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5</a:t>
              </a:r>
              <a:r>
                <a:rPr lang="en-AU" sz="28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 =</a:t>
              </a:r>
              <a:endParaRPr lang="en-US" sz="2800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cxnSp>
          <p:nvCxnSpPr>
            <p:cNvPr id="222" name="Straight Connector 221"/>
            <p:cNvCxnSpPr/>
            <p:nvPr/>
          </p:nvCxnSpPr>
          <p:spPr>
            <a:xfrm>
              <a:off x="7041026" y="3996761"/>
              <a:ext cx="175200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>
              <a:off x="7041026" y="5232256"/>
              <a:ext cx="1745653" cy="13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>
              <a:off x="8432989" y="3996761"/>
              <a:ext cx="0" cy="123681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>
              <a:off x="8786679" y="3992527"/>
              <a:ext cx="0" cy="123681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0" name="TextBox 229"/>
            <p:cNvSpPr txBox="1"/>
            <p:nvPr/>
          </p:nvSpPr>
          <p:spPr>
            <a:xfrm>
              <a:off x="7703265" y="4384724"/>
              <a:ext cx="3424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≫</a:t>
              </a:r>
              <a:endParaRPr lang="en-US" sz="24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232" name="TextBox 231"/>
            <p:cNvSpPr txBox="1"/>
            <p:nvPr/>
          </p:nvSpPr>
          <p:spPr>
            <a:xfrm>
              <a:off x="7393439" y="4362566"/>
              <a:ext cx="3424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800" dirty="0" smtClean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d</a:t>
              </a:r>
              <a:endParaRPr lang="en-US" sz="28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233" name="TextBox 232"/>
            <p:cNvSpPr txBox="1"/>
            <p:nvPr/>
          </p:nvSpPr>
          <p:spPr>
            <a:xfrm>
              <a:off x="7342207" y="3962708"/>
              <a:ext cx="3424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≫</a:t>
              </a:r>
              <a:endParaRPr lang="en-US" sz="24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234" name="TextBox 233"/>
            <p:cNvSpPr txBox="1"/>
            <p:nvPr/>
          </p:nvSpPr>
          <p:spPr>
            <a:xfrm>
              <a:off x="8088349" y="3903383"/>
              <a:ext cx="3424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800" dirty="0" smtClean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x</a:t>
              </a:r>
              <a:endParaRPr lang="en-US" sz="28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235" name="TextBox 234"/>
            <p:cNvSpPr txBox="1"/>
            <p:nvPr/>
          </p:nvSpPr>
          <p:spPr>
            <a:xfrm>
              <a:off x="8439887" y="3920215"/>
              <a:ext cx="3424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800" dirty="0" smtClean="0">
                  <a:solidFill>
                    <a:srgbClr val="0066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e</a:t>
              </a:r>
              <a:endParaRPr lang="en-US" sz="2800" dirty="0">
                <a:solidFill>
                  <a:srgbClr val="00660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236" name="TextBox 235"/>
            <p:cNvSpPr txBox="1"/>
            <p:nvPr/>
          </p:nvSpPr>
          <p:spPr>
            <a:xfrm>
              <a:off x="8448354" y="4354419"/>
              <a:ext cx="3424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800" dirty="0" smtClean="0">
                  <a:solidFill>
                    <a:srgbClr val="0066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e</a:t>
              </a:r>
              <a:endParaRPr lang="en-US" sz="2800" dirty="0">
                <a:solidFill>
                  <a:srgbClr val="00660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237" name="TextBox 236"/>
            <p:cNvSpPr txBox="1"/>
            <p:nvPr/>
          </p:nvSpPr>
          <p:spPr>
            <a:xfrm>
              <a:off x="8432989" y="4737862"/>
              <a:ext cx="3874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400" i="1" dirty="0" smtClean="0">
                  <a:solidFill>
                    <a:srgbClr val="006600"/>
                  </a:solidFill>
                </a:rPr>
                <a:t>t</a:t>
              </a:r>
              <a:r>
                <a:rPr lang="en-US" sz="2400" i="1" baseline="-25000" dirty="0" smtClean="0">
                  <a:solidFill>
                    <a:srgbClr val="006600"/>
                  </a:solidFill>
                </a:rPr>
                <a:t>5</a:t>
              </a:r>
              <a:endParaRPr lang="en-US" sz="2400" i="1" dirty="0">
                <a:solidFill>
                  <a:srgbClr val="006600"/>
                </a:solidFill>
              </a:endParaRPr>
            </a:p>
          </p:txBody>
        </p:sp>
        <p:sp>
          <p:nvSpPr>
            <p:cNvPr id="238" name="TextBox 237"/>
            <p:cNvSpPr txBox="1"/>
            <p:nvPr/>
          </p:nvSpPr>
          <p:spPr>
            <a:xfrm>
              <a:off x="8036886" y="4398972"/>
              <a:ext cx="3424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≫</a:t>
              </a:r>
              <a:endParaRPr lang="en-US" sz="24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cxnSp>
        <p:nvCxnSpPr>
          <p:cNvPr id="244" name="Straight Connector 243"/>
          <p:cNvCxnSpPr/>
          <p:nvPr/>
        </p:nvCxnSpPr>
        <p:spPr>
          <a:xfrm>
            <a:off x="1261480" y="4750800"/>
            <a:ext cx="0" cy="80780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246"/>
          <p:cNvCxnSpPr/>
          <p:nvPr/>
        </p:nvCxnSpPr>
        <p:spPr>
          <a:xfrm>
            <a:off x="1617162" y="4760246"/>
            <a:ext cx="0" cy="80780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Connector 247"/>
          <p:cNvCxnSpPr/>
          <p:nvPr/>
        </p:nvCxnSpPr>
        <p:spPr>
          <a:xfrm>
            <a:off x="1959938" y="4755180"/>
            <a:ext cx="0" cy="80780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Connector 248"/>
          <p:cNvCxnSpPr/>
          <p:nvPr/>
        </p:nvCxnSpPr>
        <p:spPr>
          <a:xfrm>
            <a:off x="2305195" y="4326024"/>
            <a:ext cx="35414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/>
          <p:cNvCxnSpPr/>
          <p:nvPr/>
        </p:nvCxnSpPr>
        <p:spPr>
          <a:xfrm>
            <a:off x="2305195" y="4754444"/>
            <a:ext cx="35414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/>
          <p:cNvCxnSpPr/>
          <p:nvPr/>
        </p:nvCxnSpPr>
        <p:spPr>
          <a:xfrm>
            <a:off x="921053" y="4322832"/>
            <a:ext cx="0" cy="4300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/>
          <p:nvPr/>
        </p:nvCxnSpPr>
        <p:spPr>
          <a:xfrm>
            <a:off x="922566" y="4744433"/>
            <a:ext cx="0" cy="80780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0" name="TextBox 259"/>
          <p:cNvSpPr txBox="1"/>
          <p:nvPr/>
        </p:nvSpPr>
        <p:spPr>
          <a:xfrm>
            <a:off x="920615" y="5562843"/>
            <a:ext cx="3424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200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  <a:endParaRPr lang="en-US" sz="22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61" name="TextBox 260"/>
          <p:cNvSpPr txBox="1"/>
          <p:nvPr/>
        </p:nvSpPr>
        <p:spPr>
          <a:xfrm>
            <a:off x="1263060" y="5562843"/>
            <a:ext cx="3424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200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  <a:endParaRPr lang="en-US" sz="22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62" name="TextBox 261"/>
          <p:cNvSpPr txBox="1"/>
          <p:nvPr/>
        </p:nvSpPr>
        <p:spPr>
          <a:xfrm>
            <a:off x="1615480" y="5562843"/>
            <a:ext cx="3424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200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endParaRPr lang="en-US" sz="22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63" name="TextBox 262"/>
          <p:cNvSpPr txBox="1"/>
          <p:nvPr/>
        </p:nvSpPr>
        <p:spPr>
          <a:xfrm>
            <a:off x="1962635" y="5562843"/>
            <a:ext cx="3424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200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endParaRPr lang="en-US" sz="22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64" name="TextBox 263"/>
          <p:cNvSpPr txBox="1"/>
          <p:nvPr/>
        </p:nvSpPr>
        <p:spPr>
          <a:xfrm>
            <a:off x="2322675" y="5562843"/>
            <a:ext cx="3424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200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endParaRPr lang="en-US" sz="22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65" name="TextBox 264"/>
          <p:cNvSpPr txBox="1"/>
          <p:nvPr/>
        </p:nvSpPr>
        <p:spPr>
          <a:xfrm>
            <a:off x="3832488" y="5562843"/>
            <a:ext cx="3424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200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  <a:endParaRPr lang="en-US" sz="22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66" name="TextBox 265"/>
          <p:cNvSpPr txBox="1"/>
          <p:nvPr/>
        </p:nvSpPr>
        <p:spPr>
          <a:xfrm>
            <a:off x="4194883" y="5562843"/>
            <a:ext cx="3424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200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  <a:endParaRPr lang="en-US" sz="22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67" name="TextBox 266"/>
          <p:cNvSpPr txBox="1"/>
          <p:nvPr/>
        </p:nvSpPr>
        <p:spPr>
          <a:xfrm>
            <a:off x="4547303" y="5562843"/>
            <a:ext cx="3424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200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endParaRPr lang="en-US" sz="22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68" name="TextBox 267"/>
          <p:cNvSpPr txBox="1"/>
          <p:nvPr/>
        </p:nvSpPr>
        <p:spPr>
          <a:xfrm>
            <a:off x="4884483" y="5562843"/>
            <a:ext cx="3424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200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endParaRPr lang="en-US" sz="22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69" name="TextBox 268"/>
          <p:cNvSpPr txBox="1"/>
          <p:nvPr/>
        </p:nvSpPr>
        <p:spPr>
          <a:xfrm>
            <a:off x="5236903" y="5562843"/>
            <a:ext cx="3424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200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endParaRPr lang="en-US" sz="22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70" name="TextBox 269"/>
          <p:cNvSpPr txBox="1"/>
          <p:nvPr/>
        </p:nvSpPr>
        <p:spPr>
          <a:xfrm>
            <a:off x="6814532" y="5562843"/>
            <a:ext cx="3424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200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  <a:endParaRPr lang="en-US" sz="22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71" name="TextBox 270"/>
          <p:cNvSpPr txBox="1"/>
          <p:nvPr/>
        </p:nvSpPr>
        <p:spPr>
          <a:xfrm>
            <a:off x="7166952" y="5562843"/>
            <a:ext cx="3424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200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endParaRPr lang="en-US" sz="22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72" name="TextBox 271"/>
          <p:cNvSpPr txBox="1"/>
          <p:nvPr/>
        </p:nvSpPr>
        <p:spPr>
          <a:xfrm>
            <a:off x="7511752" y="5562843"/>
            <a:ext cx="3424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200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endParaRPr lang="en-US" sz="22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73" name="TextBox 272"/>
          <p:cNvSpPr txBox="1"/>
          <p:nvPr/>
        </p:nvSpPr>
        <p:spPr>
          <a:xfrm>
            <a:off x="7866527" y="5562843"/>
            <a:ext cx="3424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200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endParaRPr lang="en-US" sz="22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74" name="TextBox 273"/>
          <p:cNvSpPr txBox="1"/>
          <p:nvPr/>
        </p:nvSpPr>
        <p:spPr>
          <a:xfrm>
            <a:off x="8218947" y="5562843"/>
            <a:ext cx="3424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200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  <a:endParaRPr lang="en-US" sz="22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75" name="TextBox 274"/>
          <p:cNvSpPr txBox="1"/>
          <p:nvPr/>
        </p:nvSpPr>
        <p:spPr>
          <a:xfrm>
            <a:off x="1084754" y="5590903"/>
            <a:ext cx="342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endParaRPr lang="en-US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76" name="TextBox 275"/>
          <p:cNvSpPr txBox="1"/>
          <p:nvPr/>
        </p:nvSpPr>
        <p:spPr>
          <a:xfrm>
            <a:off x="1442636" y="5593323"/>
            <a:ext cx="342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endParaRPr lang="en-US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77" name="TextBox 276"/>
          <p:cNvSpPr txBox="1"/>
          <p:nvPr/>
        </p:nvSpPr>
        <p:spPr>
          <a:xfrm>
            <a:off x="1787064" y="5587459"/>
            <a:ext cx="342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endParaRPr lang="en-US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78" name="TextBox 277"/>
          <p:cNvSpPr txBox="1"/>
          <p:nvPr/>
        </p:nvSpPr>
        <p:spPr>
          <a:xfrm>
            <a:off x="2140104" y="5587459"/>
            <a:ext cx="342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endParaRPr lang="en-US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79" name="TextBox 278"/>
          <p:cNvSpPr txBox="1"/>
          <p:nvPr/>
        </p:nvSpPr>
        <p:spPr>
          <a:xfrm>
            <a:off x="4010609" y="5593323"/>
            <a:ext cx="342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endParaRPr lang="en-US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80" name="TextBox 279"/>
          <p:cNvSpPr txBox="1"/>
          <p:nvPr/>
        </p:nvSpPr>
        <p:spPr>
          <a:xfrm>
            <a:off x="4370143" y="5593323"/>
            <a:ext cx="342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endParaRPr lang="en-US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81" name="TextBox 280"/>
          <p:cNvSpPr txBox="1"/>
          <p:nvPr/>
        </p:nvSpPr>
        <p:spPr>
          <a:xfrm>
            <a:off x="4715252" y="5593323"/>
            <a:ext cx="342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endParaRPr lang="en-US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82" name="TextBox 281"/>
          <p:cNvSpPr txBox="1"/>
          <p:nvPr/>
        </p:nvSpPr>
        <p:spPr>
          <a:xfrm>
            <a:off x="5058979" y="5589131"/>
            <a:ext cx="342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endParaRPr lang="en-US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83" name="TextBox 282"/>
          <p:cNvSpPr txBox="1"/>
          <p:nvPr/>
        </p:nvSpPr>
        <p:spPr>
          <a:xfrm>
            <a:off x="5422447" y="5585703"/>
            <a:ext cx="342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endParaRPr lang="en-US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84" name="TextBox 283"/>
          <p:cNvSpPr txBox="1"/>
          <p:nvPr/>
        </p:nvSpPr>
        <p:spPr>
          <a:xfrm>
            <a:off x="2489551" y="5585703"/>
            <a:ext cx="342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endParaRPr lang="en-US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85" name="TextBox 284"/>
          <p:cNvSpPr txBox="1"/>
          <p:nvPr/>
        </p:nvSpPr>
        <p:spPr>
          <a:xfrm>
            <a:off x="8397944" y="5585703"/>
            <a:ext cx="342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endParaRPr lang="en-US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86" name="TextBox 285"/>
          <p:cNvSpPr txBox="1"/>
          <p:nvPr/>
        </p:nvSpPr>
        <p:spPr>
          <a:xfrm>
            <a:off x="2675095" y="5562843"/>
            <a:ext cx="3424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200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</a:t>
            </a:r>
            <a:endParaRPr lang="en-US" sz="22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87" name="TextBox 286"/>
          <p:cNvSpPr txBox="1"/>
          <p:nvPr/>
        </p:nvSpPr>
        <p:spPr>
          <a:xfrm>
            <a:off x="5596943" y="5562843"/>
            <a:ext cx="3424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200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</a:t>
            </a:r>
            <a:endParaRPr lang="en-US" sz="22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88" name="TextBox 287"/>
          <p:cNvSpPr txBox="1"/>
          <p:nvPr/>
        </p:nvSpPr>
        <p:spPr>
          <a:xfrm>
            <a:off x="8580060" y="5562843"/>
            <a:ext cx="3424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200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</a:t>
            </a:r>
            <a:endParaRPr lang="en-US" sz="22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89" name="TextBox 288"/>
          <p:cNvSpPr txBox="1"/>
          <p:nvPr/>
        </p:nvSpPr>
        <p:spPr>
          <a:xfrm>
            <a:off x="6989028" y="5584031"/>
            <a:ext cx="342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endParaRPr lang="en-US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90" name="TextBox 289"/>
          <p:cNvSpPr txBox="1"/>
          <p:nvPr/>
        </p:nvSpPr>
        <p:spPr>
          <a:xfrm>
            <a:off x="7347231" y="5578083"/>
            <a:ext cx="342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endParaRPr lang="en-US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91" name="TextBox 290"/>
          <p:cNvSpPr txBox="1"/>
          <p:nvPr/>
        </p:nvSpPr>
        <p:spPr>
          <a:xfrm>
            <a:off x="7688603" y="5578083"/>
            <a:ext cx="342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endParaRPr lang="en-US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92" name="TextBox 291"/>
          <p:cNvSpPr txBox="1"/>
          <p:nvPr/>
        </p:nvSpPr>
        <p:spPr>
          <a:xfrm>
            <a:off x="8039123" y="5581511"/>
            <a:ext cx="342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endParaRPr lang="en-US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294" name="Straight Connector 293"/>
          <p:cNvCxnSpPr/>
          <p:nvPr/>
        </p:nvCxnSpPr>
        <p:spPr>
          <a:xfrm>
            <a:off x="2311326" y="4321261"/>
            <a:ext cx="0" cy="4300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Arrow Connector 294"/>
          <p:cNvCxnSpPr/>
          <p:nvPr/>
        </p:nvCxnSpPr>
        <p:spPr>
          <a:xfrm flipH="1">
            <a:off x="1814550" y="4099505"/>
            <a:ext cx="173657" cy="174583"/>
          </a:xfrm>
          <a:prstGeom prst="straightConnector1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Arrow Connector 295"/>
          <p:cNvCxnSpPr/>
          <p:nvPr/>
        </p:nvCxnSpPr>
        <p:spPr>
          <a:xfrm flipH="1">
            <a:off x="7316233" y="4115724"/>
            <a:ext cx="173657" cy="174583"/>
          </a:xfrm>
          <a:prstGeom prst="straightConnector1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" name="TextBox 296"/>
          <p:cNvSpPr txBox="1"/>
          <p:nvPr/>
        </p:nvSpPr>
        <p:spPr>
          <a:xfrm>
            <a:off x="1694344" y="3704332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</a:t>
            </a:r>
            <a:r>
              <a:rPr lang="en-A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ove on trace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8" name="TextBox 297"/>
          <p:cNvSpPr txBox="1"/>
          <p:nvPr/>
        </p:nvSpPr>
        <p:spPr>
          <a:xfrm>
            <a:off x="7179414" y="3710538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</a:t>
            </a:r>
            <a:r>
              <a:rPr lang="en-A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ove on model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9" name="TextBox 298"/>
          <p:cNvSpPr txBox="1"/>
          <p:nvPr/>
        </p:nvSpPr>
        <p:spPr>
          <a:xfrm>
            <a:off x="3817248" y="3704332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synchronous move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300" name="Straight Arrow Connector 299"/>
          <p:cNvCxnSpPr/>
          <p:nvPr/>
        </p:nvCxnSpPr>
        <p:spPr>
          <a:xfrm flipH="1">
            <a:off x="4008174" y="4099505"/>
            <a:ext cx="173657" cy="174583"/>
          </a:xfrm>
          <a:prstGeom prst="straightConnector1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1" name="TextBox 300"/>
          <p:cNvSpPr txBox="1"/>
          <p:nvPr/>
        </p:nvSpPr>
        <p:spPr>
          <a:xfrm>
            <a:off x="1" y="5993730"/>
            <a:ext cx="9143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cost(</a:t>
            </a:r>
            <a:r>
              <a:rPr lang="el-GR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γ</a:t>
            </a:r>
            <a:r>
              <a:rPr lang="en-US" sz="2400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r>
              <a:rPr lang="en-AU" sz="2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)=cost(</a:t>
            </a:r>
            <a:r>
              <a:rPr lang="el-GR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γ</a:t>
            </a:r>
            <a:r>
              <a:rPr lang="en-US" sz="2400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4</a:t>
            </a:r>
            <a:r>
              <a:rPr lang="en-AU" sz="2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)=4   </a:t>
            </a:r>
            <a:r>
              <a:rPr lang="en-AU" sz="2200" dirty="0" smtClean="0">
                <a:latin typeface="+mn-lt"/>
                <a:ea typeface="Cambria Math" panose="02040503050406030204" pitchFamily="18" charset="0"/>
              </a:rPr>
              <a:t>and</a:t>
            </a:r>
            <a:r>
              <a:rPr lang="en-AU" sz="2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cost(</a:t>
            </a:r>
            <a:r>
              <a:rPr lang="el-GR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γ</a:t>
            </a:r>
            <a:r>
              <a:rPr lang="en-US" sz="2400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5</a:t>
            </a:r>
            <a:r>
              <a:rPr lang="en-AU" sz="2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)=5;  </a:t>
            </a:r>
            <a:r>
              <a:rPr lang="el-GR" sz="22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γ</a:t>
            </a:r>
            <a:r>
              <a:rPr lang="en-US" sz="2200" b="1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3 </a:t>
            </a:r>
            <a:r>
              <a:rPr lang="en-US" sz="2000" b="1" dirty="0" smtClean="0">
                <a:latin typeface="+mj-lt"/>
                <a:ea typeface="Cambria Math" panose="02040503050406030204" pitchFamily="18" charset="0"/>
              </a:rPr>
              <a:t>and</a:t>
            </a:r>
            <a:r>
              <a:rPr lang="en-US" sz="2000" b="1" baseline="-25000" dirty="0" smtClean="0">
                <a:latin typeface="+mj-lt"/>
                <a:ea typeface="Cambria Math" panose="02040503050406030204" pitchFamily="18" charset="0"/>
              </a:rPr>
              <a:t> </a:t>
            </a:r>
            <a:r>
              <a:rPr lang="el-GR" sz="2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γ</a:t>
            </a:r>
            <a:r>
              <a:rPr lang="en-US" sz="2200" b="1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4 </a:t>
            </a:r>
            <a:r>
              <a:rPr lang="en-US" sz="2000" b="1" dirty="0" smtClean="0">
                <a:latin typeface="+mj-lt"/>
                <a:ea typeface="Cambria Math" panose="02040503050406030204" pitchFamily="18" charset="0"/>
              </a:rPr>
              <a:t>are optimal alignments!</a:t>
            </a:r>
          </a:p>
        </p:txBody>
      </p:sp>
    </p:spTree>
    <p:extLst>
      <p:ext uri="{BB962C8B-B14F-4D97-AF65-F5344CB8AC3E}">
        <p14:creationId xmlns:p14="http://schemas.microsoft.com/office/powerpoint/2010/main" val="93613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0.11302 -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42" y="-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302 -0.00023 L 0.17066 -0.07686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2" y="-3843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066 -0.07639 L 0.22586 -0.07639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586 -0.07639 L 0.2809 -0.07639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3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09 -0.07639 L 0.33941 0.00023 " pathEditMode="relative" rAng="0" ptsTypes="AA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7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0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1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1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8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4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  <p:bldP spid="24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120" grpId="0" animBg="1"/>
      <p:bldP spid="86" grpId="0"/>
      <p:bldP spid="125" grpId="0"/>
      <p:bldP spid="125" grpId="1"/>
      <p:bldP spid="127" grpId="0"/>
      <p:bldP spid="127" grpId="1"/>
      <p:bldP spid="129" grpId="0"/>
      <p:bldP spid="129" grpId="1"/>
      <p:bldP spid="131" grpId="0"/>
      <p:bldP spid="132" grpId="0"/>
      <p:bldP spid="134" grpId="0"/>
      <p:bldP spid="135" grpId="0"/>
      <p:bldP spid="137" grpId="0"/>
      <p:bldP spid="27656" grpId="0"/>
      <p:bldP spid="148" grpId="0"/>
      <p:bldP spid="172" grpId="0"/>
      <p:bldP spid="172" grpId="1"/>
      <p:bldP spid="175" grpId="0"/>
      <p:bldP spid="181" grpId="0"/>
      <p:bldP spid="183" grpId="0"/>
      <p:bldP spid="184" grpId="0"/>
      <p:bldP spid="185" grpId="0"/>
      <p:bldP spid="260" grpId="0"/>
      <p:bldP spid="261" grpId="0"/>
      <p:bldP spid="262" grpId="0"/>
      <p:bldP spid="263" grpId="0"/>
      <p:bldP spid="264" grpId="0"/>
      <p:bldP spid="265" grpId="0"/>
      <p:bldP spid="266" grpId="0"/>
      <p:bldP spid="267" grpId="0"/>
      <p:bldP spid="268" grpId="0"/>
      <p:bldP spid="269" grpId="0"/>
      <p:bldP spid="270" grpId="0"/>
      <p:bldP spid="271" grpId="0"/>
      <p:bldP spid="272" grpId="0"/>
      <p:bldP spid="273" grpId="0"/>
      <p:bldP spid="274" grpId="0"/>
      <p:bldP spid="275" grpId="0"/>
      <p:bldP spid="276" grpId="0"/>
      <p:bldP spid="277" grpId="0"/>
      <p:bldP spid="278" grpId="0"/>
      <p:bldP spid="279" grpId="0"/>
      <p:bldP spid="280" grpId="0"/>
      <p:bldP spid="281" grpId="0"/>
      <p:bldP spid="282" grpId="0"/>
      <p:bldP spid="283" grpId="0"/>
      <p:bldP spid="284" grpId="0"/>
      <p:bldP spid="285" grpId="0"/>
      <p:bldP spid="286" grpId="0"/>
      <p:bldP spid="287" grpId="0"/>
      <p:bldP spid="288" grpId="0"/>
      <p:bldP spid="289" grpId="0"/>
      <p:bldP spid="290" grpId="0"/>
      <p:bldP spid="291" grpId="0"/>
      <p:bldP spid="292" grpId="0"/>
      <p:bldP spid="297" grpId="0"/>
      <p:bldP spid="298" grpId="0"/>
      <p:bldP spid="299" grpId="0"/>
      <p:bldP spid="30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ectangle 128"/>
          <p:cNvSpPr/>
          <p:nvPr/>
        </p:nvSpPr>
        <p:spPr>
          <a:xfrm>
            <a:off x="8653558" y="994125"/>
            <a:ext cx="343106" cy="1232586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Rectangle 129"/>
          <p:cNvSpPr/>
          <p:nvPr/>
        </p:nvSpPr>
        <p:spPr>
          <a:xfrm>
            <a:off x="8310452" y="998566"/>
            <a:ext cx="343106" cy="1232586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2" name="Rectangle 121"/>
          <p:cNvSpPr/>
          <p:nvPr/>
        </p:nvSpPr>
        <p:spPr>
          <a:xfrm>
            <a:off x="5705149" y="986839"/>
            <a:ext cx="343106" cy="1232586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4" name="Rectangle 123"/>
          <p:cNvSpPr/>
          <p:nvPr/>
        </p:nvSpPr>
        <p:spPr>
          <a:xfrm>
            <a:off x="6066700" y="993304"/>
            <a:ext cx="343106" cy="1232586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5" name="Rectangle 124"/>
          <p:cNvSpPr/>
          <p:nvPr/>
        </p:nvSpPr>
        <p:spPr>
          <a:xfrm>
            <a:off x="6410036" y="986420"/>
            <a:ext cx="343106" cy="1232586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6" name="Rectangle 125"/>
          <p:cNvSpPr/>
          <p:nvPr/>
        </p:nvSpPr>
        <p:spPr>
          <a:xfrm>
            <a:off x="6759037" y="986839"/>
            <a:ext cx="343106" cy="1232586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7" name="Rectangle 126"/>
          <p:cNvSpPr/>
          <p:nvPr/>
        </p:nvSpPr>
        <p:spPr>
          <a:xfrm>
            <a:off x="7960571" y="996434"/>
            <a:ext cx="343106" cy="1232586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8" name="Rectangle 127"/>
          <p:cNvSpPr/>
          <p:nvPr/>
        </p:nvSpPr>
        <p:spPr>
          <a:xfrm>
            <a:off x="5346629" y="987028"/>
            <a:ext cx="343106" cy="1232586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Process Model Repair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Artem Polyvyanyy  |  May 26, 2017  |  Impact-Driven Process Model Repair  |  ICSE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B1DE5FD-F8D1-4E4A-BE57-8907D8FC046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30" name="Line 9"/>
          <p:cNvSpPr>
            <a:spLocks noChangeShapeType="1"/>
          </p:cNvSpPr>
          <p:nvPr/>
        </p:nvSpPr>
        <p:spPr bwMode="auto">
          <a:xfrm flipV="1">
            <a:off x="0" y="3645024"/>
            <a:ext cx="4499992" cy="0"/>
          </a:xfrm>
          <a:prstGeom prst="line">
            <a:avLst/>
          </a:prstGeom>
          <a:noFill/>
          <a:ln w="63500">
            <a:solidFill>
              <a:schemeClr val="bg1">
                <a:lumMod val="65000"/>
              </a:scheme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1" name="Line 9"/>
          <p:cNvSpPr>
            <a:spLocks noChangeShapeType="1"/>
          </p:cNvSpPr>
          <p:nvPr/>
        </p:nvSpPr>
        <p:spPr bwMode="auto">
          <a:xfrm>
            <a:off x="4500555" y="903957"/>
            <a:ext cx="0" cy="2736304"/>
          </a:xfrm>
          <a:prstGeom prst="line">
            <a:avLst/>
          </a:prstGeom>
          <a:noFill/>
          <a:ln w="63500">
            <a:solidFill>
              <a:schemeClr val="bg1">
                <a:lumMod val="65000"/>
              </a:scheme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501177"/>
              </p:ext>
            </p:extLst>
          </p:nvPr>
        </p:nvGraphicFramePr>
        <p:xfrm>
          <a:off x="282575" y="1296988"/>
          <a:ext cx="4156075" cy="225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89" name="Visio" r:id="rId4" imgW="3462834" imgH="1883113" progId="Visio.Drawing.11">
                  <p:embed/>
                </p:oleObj>
              </mc:Choice>
              <mc:Fallback>
                <p:oleObj name="Visio" r:id="rId4" imgW="3462834" imgH="1883113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575" y="1296988"/>
                        <a:ext cx="4156075" cy="2259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9" name="Group 108"/>
          <p:cNvGrpSpPr/>
          <p:nvPr/>
        </p:nvGrpSpPr>
        <p:grpSpPr>
          <a:xfrm>
            <a:off x="4511040" y="909542"/>
            <a:ext cx="2592857" cy="1753701"/>
            <a:chOff x="5363519" y="980728"/>
            <a:chExt cx="2592857" cy="1753701"/>
          </a:xfrm>
        </p:grpSpPr>
        <p:grpSp>
          <p:nvGrpSpPr>
            <p:cNvPr id="6" name="Group 5"/>
            <p:cNvGrpSpPr/>
            <p:nvPr/>
          </p:nvGrpSpPr>
          <p:grpSpPr>
            <a:xfrm>
              <a:off x="5363519" y="980728"/>
              <a:ext cx="2592857" cy="1310545"/>
              <a:chOff x="3104282" y="3918655"/>
              <a:chExt cx="2592857" cy="1310545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3945136" y="4422387"/>
                <a:ext cx="174565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3945797" y="3992381"/>
                <a:ext cx="0" cy="12283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Box 8"/>
              <p:cNvSpPr txBox="1"/>
              <p:nvPr/>
            </p:nvSpPr>
            <p:spPr>
              <a:xfrm>
                <a:off x="3945797" y="3920259"/>
                <a:ext cx="3424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800" dirty="0" smtClean="0">
                    <a:solidFill>
                      <a:srgbClr val="0066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endParaRPr lang="en-US" sz="2800" dirty="0">
                  <a:solidFill>
                    <a:srgbClr val="0066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cxnSp>
            <p:nvCxnSpPr>
              <p:cNvPr id="10" name="Straight Connector 9"/>
              <p:cNvCxnSpPr/>
              <p:nvPr/>
            </p:nvCxnSpPr>
            <p:spPr>
              <a:xfrm>
                <a:off x="4288242" y="3992381"/>
                <a:ext cx="0" cy="12283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/>
              <p:cNvSpPr txBox="1"/>
              <p:nvPr/>
            </p:nvSpPr>
            <p:spPr>
              <a:xfrm>
                <a:off x="4297370" y="3920598"/>
                <a:ext cx="3424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800" dirty="0" smtClean="0">
                    <a:solidFill>
                      <a:srgbClr val="0066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b</a:t>
                </a:r>
                <a:endParaRPr lang="en-US" sz="2800" dirty="0">
                  <a:solidFill>
                    <a:srgbClr val="0066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cxnSp>
            <p:nvCxnSpPr>
              <p:cNvPr id="12" name="Straight Connector 11"/>
              <p:cNvCxnSpPr/>
              <p:nvPr/>
            </p:nvCxnSpPr>
            <p:spPr>
              <a:xfrm>
                <a:off x="4648282" y="3992381"/>
                <a:ext cx="0" cy="123681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4648943" y="3920259"/>
                <a:ext cx="3424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800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x</a:t>
                </a:r>
                <a:endParaRPr lang="en-US" sz="2800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4991388" y="3992381"/>
                <a:ext cx="0" cy="123681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3954264" y="4354463"/>
                <a:ext cx="3424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800" dirty="0" smtClean="0">
                    <a:solidFill>
                      <a:srgbClr val="0066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endParaRPr lang="en-US" sz="2800" dirty="0">
                  <a:solidFill>
                    <a:srgbClr val="0066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305837" y="4354802"/>
                <a:ext cx="3424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800" dirty="0" smtClean="0">
                    <a:solidFill>
                      <a:srgbClr val="0066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b</a:t>
                </a:r>
                <a:endParaRPr lang="en-US" sz="2800" dirty="0">
                  <a:solidFill>
                    <a:srgbClr val="0066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3945136" y="4738185"/>
                <a:ext cx="3874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i="1" dirty="0">
                    <a:solidFill>
                      <a:srgbClr val="006600"/>
                    </a:solidFill>
                  </a:rPr>
                  <a:t>t</a:t>
                </a:r>
                <a:r>
                  <a:rPr lang="en-US" sz="2400" i="1" baseline="-25000" dirty="0" smtClean="0">
                    <a:solidFill>
                      <a:srgbClr val="006600"/>
                    </a:solidFill>
                  </a:rPr>
                  <a:t>1</a:t>
                </a:r>
                <a:endParaRPr lang="en-US" sz="2400" i="1" dirty="0">
                  <a:solidFill>
                    <a:srgbClr val="006600"/>
                  </a:solidFill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303134" y="4736582"/>
                <a:ext cx="3874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i="1" dirty="0" smtClean="0">
                    <a:solidFill>
                      <a:srgbClr val="006600"/>
                    </a:solidFill>
                  </a:rPr>
                  <a:t>t</a:t>
                </a:r>
                <a:r>
                  <a:rPr lang="en-US" sz="2400" i="1" baseline="-25000" dirty="0" smtClean="0">
                    <a:solidFill>
                      <a:srgbClr val="006600"/>
                    </a:solidFill>
                  </a:rPr>
                  <a:t>2</a:t>
                </a:r>
                <a:endParaRPr lang="en-US" sz="2400" i="1" dirty="0">
                  <a:solidFill>
                    <a:srgbClr val="006600"/>
                  </a:solidFill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3104282" y="4280413"/>
                <a:ext cx="8647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γ</a:t>
                </a:r>
                <a:r>
                  <a:rPr lang="en-US" sz="2800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4</a:t>
                </a:r>
                <a:r>
                  <a:rPr lang="en-AU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</a:t>
                </a:r>
                <a:endParaRPr lang="en-US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3945136" y="3992381"/>
                <a:ext cx="17520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3945136" y="5227876"/>
                <a:ext cx="1745653" cy="132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5337099" y="3992381"/>
                <a:ext cx="0" cy="123681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/>
              <p:cNvSpPr txBox="1"/>
              <p:nvPr/>
            </p:nvSpPr>
            <p:spPr>
              <a:xfrm>
                <a:off x="5344534" y="3918655"/>
                <a:ext cx="3424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800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e</a:t>
                </a:r>
                <a:endParaRPr lang="en-US" sz="2800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944740" y="3964375"/>
                <a:ext cx="3424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≫</a:t>
                </a:r>
                <a:endParaRPr lang="en-US" sz="2400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cxnSp>
            <p:nvCxnSpPr>
              <p:cNvPr id="25" name="Straight Connector 24"/>
              <p:cNvCxnSpPr/>
              <p:nvPr/>
            </p:nvCxnSpPr>
            <p:spPr>
              <a:xfrm>
                <a:off x="5690789" y="3988147"/>
                <a:ext cx="0" cy="123681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/>
              <p:cNvSpPr txBox="1"/>
              <p:nvPr/>
            </p:nvSpPr>
            <p:spPr>
              <a:xfrm>
                <a:off x="4982525" y="4346054"/>
                <a:ext cx="3424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800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</a:t>
                </a:r>
                <a:endParaRPr lang="en-US" sz="2800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969237" y="4725144"/>
                <a:ext cx="3874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i="1" dirty="0" smtClean="0">
                    <a:solidFill>
                      <a:srgbClr val="C00000"/>
                    </a:solidFill>
                  </a:rPr>
                  <a:t>t</a:t>
                </a:r>
                <a:r>
                  <a:rPr lang="en-US" sz="2400" i="1" baseline="-25000" dirty="0" smtClean="0">
                    <a:solidFill>
                      <a:srgbClr val="C00000"/>
                    </a:solidFill>
                  </a:rPr>
                  <a:t>3</a:t>
                </a:r>
                <a:endParaRPr lang="en-US" sz="2400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4607375" y="4380344"/>
                <a:ext cx="3424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≫</a:t>
                </a:r>
                <a:endParaRPr lang="en-US" sz="2400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5292080" y="4383772"/>
                <a:ext cx="3424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≫</a:t>
                </a:r>
                <a:endParaRPr lang="en-US" sz="2400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6198622" y="2303542"/>
              <a:ext cx="34244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200" dirty="0" smtClean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0</a:t>
              </a:r>
              <a:endParaRPr lang="en-US" sz="2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561017" y="2303542"/>
              <a:ext cx="34244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200" dirty="0" smtClean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0</a:t>
              </a:r>
              <a:endParaRPr lang="en-US" sz="2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913437" y="2303542"/>
              <a:ext cx="34244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200" dirty="0" smtClean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1</a:t>
              </a:r>
              <a:endParaRPr lang="en-US" sz="2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250617" y="2303542"/>
              <a:ext cx="34244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200" dirty="0" smtClean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2</a:t>
              </a:r>
              <a:endParaRPr lang="en-US" sz="2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603037" y="2303542"/>
              <a:ext cx="34244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200" dirty="0" smtClean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1</a:t>
              </a:r>
              <a:endParaRPr lang="en-US" sz="2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7148578" y="908720"/>
            <a:ext cx="1887918" cy="1759494"/>
            <a:chOff x="5403450" y="2965650"/>
            <a:chExt cx="1887918" cy="1759494"/>
          </a:xfrm>
        </p:grpSpPr>
        <p:sp>
          <p:nvSpPr>
            <p:cNvPr id="58" name="TextBox 57"/>
            <p:cNvSpPr txBox="1"/>
            <p:nvPr/>
          </p:nvSpPr>
          <p:spPr>
            <a:xfrm>
              <a:off x="5403450" y="3351509"/>
              <a:ext cx="8647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8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γ</a:t>
              </a:r>
              <a:r>
                <a:rPr lang="en-US" sz="2800" baseline="-250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6</a:t>
              </a:r>
              <a:r>
                <a:rPr lang="en-AU" sz="28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 =</a:t>
              </a:r>
              <a:endParaRPr lang="en-US" sz="2800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grpSp>
          <p:nvGrpSpPr>
            <p:cNvPr id="96" name="Group 95"/>
            <p:cNvGrpSpPr/>
            <p:nvPr/>
          </p:nvGrpSpPr>
          <p:grpSpPr>
            <a:xfrm>
              <a:off x="6204104" y="2965650"/>
              <a:ext cx="1087264" cy="1327446"/>
              <a:chOff x="6202317" y="3063248"/>
              <a:chExt cx="1087264" cy="1327446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>
                <a:off x="6205189" y="3571759"/>
                <a:ext cx="34468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flipH="1">
                <a:off x="6205189" y="3135370"/>
                <a:ext cx="661" cy="43204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TextBox 70"/>
              <p:cNvSpPr txBox="1"/>
              <p:nvPr/>
            </p:nvSpPr>
            <p:spPr>
              <a:xfrm>
                <a:off x="6205850" y="3063248"/>
                <a:ext cx="3424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800" dirty="0" smtClean="0">
                    <a:solidFill>
                      <a:srgbClr val="0066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endParaRPr lang="en-US" sz="2800" dirty="0">
                  <a:solidFill>
                    <a:srgbClr val="0066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cxnSp>
            <p:nvCxnSpPr>
              <p:cNvPr id="72" name="Straight Connector 71"/>
              <p:cNvCxnSpPr/>
              <p:nvPr/>
            </p:nvCxnSpPr>
            <p:spPr>
              <a:xfrm>
                <a:off x="6548295" y="3135370"/>
                <a:ext cx="0" cy="43000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6908335" y="3135370"/>
                <a:ext cx="0" cy="43000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TextBox 74"/>
              <p:cNvSpPr txBox="1"/>
              <p:nvPr/>
            </p:nvSpPr>
            <p:spPr>
              <a:xfrm>
                <a:off x="6908996" y="3064140"/>
                <a:ext cx="3424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800" dirty="0" smtClean="0">
                    <a:solidFill>
                      <a:srgbClr val="0066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e</a:t>
                </a:r>
                <a:endParaRPr lang="en-US" sz="2800" dirty="0">
                  <a:solidFill>
                    <a:srgbClr val="0066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cxnSp>
            <p:nvCxnSpPr>
              <p:cNvPr id="76" name="Straight Connector 75"/>
              <p:cNvCxnSpPr/>
              <p:nvPr/>
            </p:nvCxnSpPr>
            <p:spPr>
              <a:xfrm>
                <a:off x="7251441" y="3135370"/>
                <a:ext cx="0" cy="43000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TextBox 76"/>
              <p:cNvSpPr txBox="1"/>
              <p:nvPr/>
            </p:nvSpPr>
            <p:spPr>
              <a:xfrm>
                <a:off x="6214317" y="3510135"/>
                <a:ext cx="3424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800" dirty="0" smtClean="0">
                    <a:solidFill>
                      <a:srgbClr val="0066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endParaRPr lang="en-US" sz="2800" dirty="0">
                  <a:solidFill>
                    <a:srgbClr val="0066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6910873" y="3510135"/>
                <a:ext cx="3424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800" dirty="0" smtClean="0">
                    <a:solidFill>
                      <a:srgbClr val="0066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e</a:t>
                </a:r>
                <a:endParaRPr lang="en-US" sz="2800" dirty="0">
                  <a:solidFill>
                    <a:srgbClr val="0066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6205189" y="3893857"/>
                <a:ext cx="3874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i="1" dirty="0">
                    <a:solidFill>
                      <a:srgbClr val="006600"/>
                    </a:solidFill>
                  </a:rPr>
                  <a:t>t</a:t>
                </a:r>
                <a:r>
                  <a:rPr lang="en-US" sz="2400" i="1" baseline="-25000" dirty="0" smtClean="0">
                    <a:solidFill>
                      <a:srgbClr val="006600"/>
                    </a:solidFill>
                  </a:rPr>
                  <a:t>1</a:t>
                </a:r>
                <a:endParaRPr lang="en-US" sz="2400" i="1" dirty="0">
                  <a:solidFill>
                    <a:srgbClr val="006600"/>
                  </a:solidFill>
                </a:endParaRP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6902098" y="3893578"/>
                <a:ext cx="3874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i="1" dirty="0" smtClean="0">
                    <a:solidFill>
                      <a:srgbClr val="006600"/>
                    </a:solidFill>
                  </a:rPr>
                  <a:t>t</a:t>
                </a:r>
                <a:r>
                  <a:rPr lang="en-US" sz="2400" i="1" baseline="-25000" dirty="0" smtClean="0">
                    <a:solidFill>
                      <a:srgbClr val="006600"/>
                    </a:solidFill>
                  </a:rPr>
                  <a:t>5</a:t>
                </a:r>
                <a:endParaRPr lang="en-US" sz="2400" i="1" dirty="0">
                  <a:solidFill>
                    <a:srgbClr val="006600"/>
                  </a:solidFill>
                </a:endParaRPr>
              </a:p>
            </p:txBody>
          </p:sp>
          <p:cxnSp>
            <p:nvCxnSpPr>
              <p:cNvPr id="83" name="Straight Connector 82"/>
              <p:cNvCxnSpPr/>
              <p:nvPr/>
            </p:nvCxnSpPr>
            <p:spPr>
              <a:xfrm>
                <a:off x="6205189" y="3135370"/>
                <a:ext cx="34310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6205189" y="4383548"/>
                <a:ext cx="104625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flipH="1">
                <a:off x="6202317" y="3578495"/>
                <a:ext cx="1" cy="79791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flipH="1">
                <a:off x="6548296" y="3520776"/>
                <a:ext cx="1" cy="8627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flipH="1">
                <a:off x="6908335" y="3566921"/>
                <a:ext cx="1" cy="81795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7251440" y="3520776"/>
                <a:ext cx="1" cy="86991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6549875" y="3135370"/>
                <a:ext cx="359121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6902098" y="3135370"/>
                <a:ext cx="35781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6549875" y="3572958"/>
                <a:ext cx="359121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6902098" y="3572780"/>
                <a:ext cx="34934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TextBox 92"/>
              <p:cNvSpPr txBox="1"/>
              <p:nvPr/>
            </p:nvSpPr>
            <p:spPr>
              <a:xfrm>
                <a:off x="6506939" y="3125793"/>
                <a:ext cx="3424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≫</a:t>
                </a:r>
                <a:endParaRPr lang="en-US" sz="2400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6551074" y="3520172"/>
                <a:ext cx="3424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800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d</a:t>
                </a:r>
                <a:endParaRPr lang="en-US" sz="2800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6544136" y="3899262"/>
                <a:ext cx="3874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i="1" dirty="0" smtClean="0">
                    <a:solidFill>
                      <a:srgbClr val="C00000"/>
                    </a:solidFill>
                  </a:rPr>
                  <a:t>t</a:t>
                </a:r>
                <a:r>
                  <a:rPr lang="en-US" sz="2400" i="1" baseline="-25000" dirty="0" smtClean="0">
                    <a:solidFill>
                      <a:srgbClr val="C00000"/>
                    </a:solidFill>
                  </a:rPr>
                  <a:t>4</a:t>
                </a:r>
                <a:endParaRPr lang="en-US" sz="2400" i="1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97" name="TextBox 96"/>
            <p:cNvSpPr txBox="1"/>
            <p:nvPr/>
          </p:nvSpPr>
          <p:spPr>
            <a:xfrm>
              <a:off x="6209516" y="4294257"/>
              <a:ext cx="34244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200" dirty="0" smtClean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0</a:t>
              </a:r>
              <a:endParaRPr lang="en-US" sz="2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6571911" y="4294257"/>
              <a:ext cx="34244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200" dirty="0" smtClean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3</a:t>
              </a:r>
              <a:endParaRPr lang="en-US" sz="2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6924331" y="4294257"/>
              <a:ext cx="34244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200" dirty="0" smtClean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0</a:t>
              </a:r>
              <a:endParaRPr lang="en-US" sz="2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sp>
        <p:nvSpPr>
          <p:cNvPr id="110" name="Line 9"/>
          <p:cNvSpPr>
            <a:spLocks noChangeShapeType="1"/>
          </p:cNvSpPr>
          <p:nvPr/>
        </p:nvSpPr>
        <p:spPr bwMode="auto">
          <a:xfrm flipV="1">
            <a:off x="4528850" y="3645024"/>
            <a:ext cx="4615149" cy="0"/>
          </a:xfrm>
          <a:prstGeom prst="line">
            <a:avLst/>
          </a:prstGeom>
          <a:noFill/>
          <a:ln w="63500">
            <a:solidFill>
              <a:schemeClr val="bg1">
                <a:lumMod val="65000"/>
              </a:scheme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1" name="TextBox 110"/>
          <p:cNvSpPr txBox="1"/>
          <p:nvPr/>
        </p:nvSpPr>
        <p:spPr>
          <a:xfrm>
            <a:off x="7956376" y="2996952"/>
            <a:ext cx="11156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defRPr>
            </a:lvl1pPr>
          </a:lstStyle>
          <a:p>
            <a:r>
              <a:rPr lang="en-US" sz="3000" b="1" dirty="0">
                <a:sym typeface="Symbol"/>
              </a:rPr>
              <a:t> = </a:t>
            </a:r>
            <a:r>
              <a:rPr lang="en-US" sz="3000" b="1" dirty="0" smtClean="0">
                <a:sym typeface="Symbol"/>
              </a:rPr>
              <a:t>7</a:t>
            </a:r>
            <a:endParaRPr lang="en-US" sz="3000" b="1" dirty="0"/>
          </a:p>
        </p:txBody>
      </p:sp>
      <p:sp>
        <p:nvSpPr>
          <p:cNvPr id="112" name="TextBox 111"/>
          <p:cNvSpPr txBox="1"/>
          <p:nvPr/>
        </p:nvSpPr>
        <p:spPr>
          <a:xfrm>
            <a:off x="5148064" y="3065036"/>
            <a:ext cx="1976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R=({x},{d})</a:t>
            </a:r>
            <a:endParaRPr lang="en-US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113" name="Straight Arrow Connector 112"/>
          <p:cNvCxnSpPr/>
          <p:nvPr/>
        </p:nvCxnSpPr>
        <p:spPr>
          <a:xfrm>
            <a:off x="5922219" y="2976430"/>
            <a:ext cx="133656" cy="174583"/>
          </a:xfrm>
          <a:prstGeom prst="straightConnector1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5402728" y="2652152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insert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15" name="Straight Arrow Connector 114"/>
          <p:cNvCxnSpPr/>
          <p:nvPr/>
        </p:nvCxnSpPr>
        <p:spPr>
          <a:xfrm flipH="1">
            <a:off x="6760762" y="2971667"/>
            <a:ext cx="109298" cy="179346"/>
          </a:xfrm>
          <a:prstGeom prst="straightConnector1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>
            <a:off x="6768305" y="2653908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</a:t>
            </a:r>
            <a: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kip</a:t>
            </a:r>
          </a:p>
        </p:txBody>
      </p:sp>
      <p:graphicFrame>
        <p:nvGraphicFramePr>
          <p:cNvPr id="28672" name="Object 286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8231269"/>
              </p:ext>
            </p:extLst>
          </p:nvPr>
        </p:nvGraphicFramePr>
        <p:xfrm>
          <a:off x="160460" y="951850"/>
          <a:ext cx="4287010" cy="2598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90" name="Visio" r:id="rId6" imgW="3572508" imgH="2165485" progId="Visio.Drawing.11">
                  <p:embed/>
                </p:oleObj>
              </mc:Choice>
              <mc:Fallback>
                <p:oleObj name="Visio" r:id="rId6" imgW="3572508" imgH="2165485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60460" y="951850"/>
                        <a:ext cx="4287010" cy="25985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4" name="Object 286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6151305"/>
              </p:ext>
            </p:extLst>
          </p:nvPr>
        </p:nvGraphicFramePr>
        <p:xfrm>
          <a:off x="1540044" y="2012206"/>
          <a:ext cx="1951037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91" name="Visio" r:id="rId8" imgW="1620528" imgH="883596" progId="Visio.Drawing.11">
                  <p:embed/>
                </p:oleObj>
              </mc:Choice>
              <mc:Fallback>
                <p:oleObj name="Visio" r:id="rId8" imgW="1620528" imgH="883596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40044" y="2012206"/>
                        <a:ext cx="1951037" cy="1060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7658930"/>
              </p:ext>
            </p:extLst>
          </p:nvPr>
        </p:nvGraphicFramePr>
        <p:xfrm>
          <a:off x="482600" y="2209800"/>
          <a:ext cx="18097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92" name="Visio" r:id="rId10" imgW="129394" imgH="129432" progId="Visio.Drawing.11">
                  <p:embed/>
                </p:oleObj>
              </mc:Choice>
              <mc:Fallback>
                <p:oleObj name="Visio" r:id="rId10" imgW="129394" imgH="129432" progId="Visio.Drawing.11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00" y="2209800"/>
                        <a:ext cx="180975" cy="18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6" name="TextBox 135"/>
          <p:cNvSpPr txBox="1"/>
          <p:nvPr/>
        </p:nvSpPr>
        <p:spPr>
          <a:xfrm>
            <a:off x="323528" y="4598086"/>
            <a:ext cx="864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γ</a:t>
            </a:r>
            <a:r>
              <a:rPr lang="en-US" sz="2800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7</a:t>
            </a:r>
            <a:r>
              <a:rPr lang="en-AU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=</a:t>
            </a:r>
            <a:endParaRPr lang="en-US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pSp>
        <p:nvGrpSpPr>
          <p:cNvPr id="28681" name="Group 28680"/>
          <p:cNvGrpSpPr/>
          <p:nvPr/>
        </p:nvGrpSpPr>
        <p:grpSpPr>
          <a:xfrm>
            <a:off x="1172601" y="4242695"/>
            <a:ext cx="393234" cy="1752097"/>
            <a:chOff x="1374655" y="4006668"/>
            <a:chExt cx="393234" cy="1752097"/>
          </a:xfrm>
        </p:grpSpPr>
        <p:cxnSp>
          <p:nvCxnSpPr>
            <p:cNvPr id="107" name="Straight Connector 106"/>
            <p:cNvCxnSpPr/>
            <p:nvPr/>
          </p:nvCxnSpPr>
          <p:spPr>
            <a:xfrm>
              <a:off x="1380406" y="4508796"/>
              <a:ext cx="33669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1381067" y="4078790"/>
              <a:ext cx="0" cy="12283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TextBox 117"/>
            <p:cNvSpPr txBox="1"/>
            <p:nvPr/>
          </p:nvSpPr>
          <p:spPr>
            <a:xfrm>
              <a:off x="1381067" y="4006668"/>
              <a:ext cx="3424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800" dirty="0" smtClean="0">
                  <a:solidFill>
                    <a:srgbClr val="0066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a</a:t>
              </a:r>
              <a:endParaRPr lang="en-US" sz="2800" dirty="0">
                <a:solidFill>
                  <a:srgbClr val="00660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cxnSp>
          <p:nvCxnSpPr>
            <p:cNvPr id="119" name="Straight Connector 118"/>
            <p:cNvCxnSpPr/>
            <p:nvPr/>
          </p:nvCxnSpPr>
          <p:spPr>
            <a:xfrm>
              <a:off x="1723512" y="4078790"/>
              <a:ext cx="0" cy="12283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TextBox 131"/>
            <p:cNvSpPr txBox="1"/>
            <p:nvPr/>
          </p:nvSpPr>
          <p:spPr>
            <a:xfrm>
              <a:off x="1389534" y="4440872"/>
              <a:ext cx="3424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800" dirty="0" smtClean="0">
                  <a:solidFill>
                    <a:srgbClr val="0066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a</a:t>
              </a:r>
              <a:endParaRPr lang="en-US" sz="2800" dirty="0">
                <a:solidFill>
                  <a:srgbClr val="00660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1380406" y="4824594"/>
              <a:ext cx="3874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400" i="1" dirty="0">
                  <a:solidFill>
                    <a:srgbClr val="006600"/>
                  </a:solidFill>
                </a:rPr>
                <a:t>t</a:t>
              </a:r>
              <a:r>
                <a:rPr lang="en-US" sz="2400" i="1" baseline="-25000" dirty="0" smtClean="0">
                  <a:solidFill>
                    <a:srgbClr val="006600"/>
                  </a:solidFill>
                </a:rPr>
                <a:t>1</a:t>
              </a:r>
              <a:endParaRPr lang="en-US" sz="2400" i="1" dirty="0">
                <a:solidFill>
                  <a:srgbClr val="006600"/>
                </a:solidFill>
              </a:endParaRPr>
            </a:p>
          </p:txBody>
        </p:sp>
        <p:cxnSp>
          <p:nvCxnSpPr>
            <p:cNvPr id="137" name="Straight Connector 136"/>
            <p:cNvCxnSpPr/>
            <p:nvPr/>
          </p:nvCxnSpPr>
          <p:spPr>
            <a:xfrm>
              <a:off x="1380406" y="4074027"/>
              <a:ext cx="35157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1380406" y="5309522"/>
              <a:ext cx="34310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TextBox 101"/>
            <p:cNvSpPr txBox="1"/>
            <p:nvPr/>
          </p:nvSpPr>
          <p:spPr>
            <a:xfrm>
              <a:off x="1374655" y="5327878"/>
              <a:ext cx="34244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200" dirty="0" smtClean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0</a:t>
              </a:r>
              <a:endParaRPr lang="en-US" sz="2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1512566" y="4236328"/>
            <a:ext cx="393234" cy="1752097"/>
            <a:chOff x="1374655" y="4006668"/>
            <a:chExt cx="393234" cy="1752097"/>
          </a:xfrm>
        </p:grpSpPr>
        <p:cxnSp>
          <p:nvCxnSpPr>
            <p:cNvPr id="148" name="Straight Connector 147"/>
            <p:cNvCxnSpPr/>
            <p:nvPr/>
          </p:nvCxnSpPr>
          <p:spPr>
            <a:xfrm>
              <a:off x="1380406" y="4513559"/>
              <a:ext cx="33669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>
              <a:off x="1381067" y="4078790"/>
              <a:ext cx="0" cy="12283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TextBox 149"/>
            <p:cNvSpPr txBox="1"/>
            <p:nvPr/>
          </p:nvSpPr>
          <p:spPr>
            <a:xfrm>
              <a:off x="1383926" y="4006668"/>
              <a:ext cx="3424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800" dirty="0" smtClean="0">
                  <a:solidFill>
                    <a:srgbClr val="0066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b</a:t>
              </a:r>
              <a:endParaRPr lang="en-US" sz="2800" dirty="0">
                <a:solidFill>
                  <a:srgbClr val="00660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cxnSp>
          <p:nvCxnSpPr>
            <p:cNvPr id="151" name="Straight Connector 150"/>
            <p:cNvCxnSpPr/>
            <p:nvPr/>
          </p:nvCxnSpPr>
          <p:spPr>
            <a:xfrm>
              <a:off x="1723512" y="4078790"/>
              <a:ext cx="0" cy="12283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TextBox 151"/>
            <p:cNvSpPr txBox="1"/>
            <p:nvPr/>
          </p:nvSpPr>
          <p:spPr>
            <a:xfrm>
              <a:off x="1386178" y="4440872"/>
              <a:ext cx="3424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800" dirty="0" smtClean="0">
                  <a:solidFill>
                    <a:srgbClr val="0066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b</a:t>
              </a:r>
              <a:endParaRPr lang="en-US" sz="2800" dirty="0">
                <a:solidFill>
                  <a:srgbClr val="00660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1380406" y="4824594"/>
              <a:ext cx="3874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400" i="1" dirty="0" smtClean="0">
                  <a:solidFill>
                    <a:srgbClr val="006600"/>
                  </a:solidFill>
                </a:rPr>
                <a:t>t</a:t>
              </a:r>
              <a:r>
                <a:rPr lang="en-US" sz="2400" i="1" baseline="-25000" dirty="0" smtClean="0">
                  <a:solidFill>
                    <a:srgbClr val="006600"/>
                  </a:solidFill>
                </a:rPr>
                <a:t>2</a:t>
              </a:r>
              <a:endParaRPr lang="en-US" sz="2400" i="1" dirty="0">
                <a:solidFill>
                  <a:srgbClr val="006600"/>
                </a:solidFill>
              </a:endParaRPr>
            </a:p>
          </p:txBody>
        </p:sp>
        <p:cxnSp>
          <p:nvCxnSpPr>
            <p:cNvPr id="154" name="Straight Connector 153"/>
            <p:cNvCxnSpPr/>
            <p:nvPr/>
          </p:nvCxnSpPr>
          <p:spPr>
            <a:xfrm>
              <a:off x="1380406" y="4078790"/>
              <a:ext cx="35157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>
              <a:off x="1380406" y="5314285"/>
              <a:ext cx="34310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TextBox 155"/>
            <p:cNvSpPr txBox="1"/>
            <p:nvPr/>
          </p:nvSpPr>
          <p:spPr>
            <a:xfrm>
              <a:off x="1374655" y="5327878"/>
              <a:ext cx="34244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200" dirty="0" smtClean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0</a:t>
              </a:r>
              <a:endParaRPr lang="en-US" sz="2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grpSp>
        <p:nvGrpSpPr>
          <p:cNvPr id="157" name="Group 156"/>
          <p:cNvGrpSpPr/>
          <p:nvPr/>
        </p:nvGrpSpPr>
        <p:grpSpPr>
          <a:xfrm>
            <a:off x="1857605" y="4236328"/>
            <a:ext cx="393234" cy="1752097"/>
            <a:chOff x="1374655" y="4006668"/>
            <a:chExt cx="393234" cy="1752097"/>
          </a:xfrm>
        </p:grpSpPr>
        <p:cxnSp>
          <p:nvCxnSpPr>
            <p:cNvPr id="158" name="Straight Connector 157"/>
            <p:cNvCxnSpPr/>
            <p:nvPr/>
          </p:nvCxnSpPr>
          <p:spPr>
            <a:xfrm>
              <a:off x="1380406" y="4513559"/>
              <a:ext cx="33669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>
              <a:off x="1381067" y="4078790"/>
              <a:ext cx="0" cy="12283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TextBox 159"/>
            <p:cNvSpPr txBox="1"/>
            <p:nvPr/>
          </p:nvSpPr>
          <p:spPr>
            <a:xfrm>
              <a:off x="1377132" y="4006668"/>
              <a:ext cx="3424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800" dirty="0" smtClean="0">
                  <a:solidFill>
                    <a:srgbClr val="0066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x</a:t>
              </a:r>
              <a:endParaRPr lang="en-US" sz="2800" dirty="0">
                <a:solidFill>
                  <a:srgbClr val="00660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cxnSp>
          <p:nvCxnSpPr>
            <p:cNvPr id="161" name="Straight Connector 160"/>
            <p:cNvCxnSpPr/>
            <p:nvPr/>
          </p:nvCxnSpPr>
          <p:spPr>
            <a:xfrm>
              <a:off x="1723512" y="4078790"/>
              <a:ext cx="0" cy="12283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TextBox 161"/>
            <p:cNvSpPr txBox="1"/>
            <p:nvPr/>
          </p:nvSpPr>
          <p:spPr>
            <a:xfrm>
              <a:off x="1381564" y="4440872"/>
              <a:ext cx="3424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800" dirty="0" smtClean="0">
                  <a:solidFill>
                    <a:srgbClr val="0066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x</a:t>
              </a:r>
              <a:endParaRPr lang="en-US" sz="2800" dirty="0">
                <a:solidFill>
                  <a:srgbClr val="00660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1380406" y="4824594"/>
              <a:ext cx="3874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400" i="1" dirty="0" smtClean="0">
                  <a:solidFill>
                    <a:srgbClr val="006600"/>
                  </a:solidFill>
                </a:rPr>
                <a:t>t</a:t>
              </a:r>
              <a:r>
                <a:rPr lang="en-US" sz="2400" i="1" baseline="-25000" dirty="0" smtClean="0">
                  <a:solidFill>
                    <a:srgbClr val="006600"/>
                  </a:solidFill>
                </a:rPr>
                <a:t>6</a:t>
              </a:r>
              <a:endParaRPr lang="en-US" sz="2400" i="1" dirty="0">
                <a:solidFill>
                  <a:srgbClr val="006600"/>
                </a:solidFill>
              </a:endParaRPr>
            </a:p>
          </p:txBody>
        </p:sp>
        <p:cxnSp>
          <p:nvCxnSpPr>
            <p:cNvPr id="164" name="Straight Connector 163"/>
            <p:cNvCxnSpPr/>
            <p:nvPr/>
          </p:nvCxnSpPr>
          <p:spPr>
            <a:xfrm>
              <a:off x="1380406" y="4078790"/>
              <a:ext cx="35157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>
              <a:off x="1380406" y="5314285"/>
              <a:ext cx="34310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6" name="TextBox 165"/>
            <p:cNvSpPr txBox="1"/>
            <p:nvPr/>
          </p:nvSpPr>
          <p:spPr>
            <a:xfrm>
              <a:off x="1374655" y="5327878"/>
              <a:ext cx="34244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200" dirty="0" smtClean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0</a:t>
              </a:r>
              <a:endParaRPr lang="en-US" sz="2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grpSp>
        <p:nvGrpSpPr>
          <p:cNvPr id="28677" name="Group 28676"/>
          <p:cNvGrpSpPr/>
          <p:nvPr/>
        </p:nvGrpSpPr>
        <p:grpSpPr>
          <a:xfrm>
            <a:off x="2158435" y="4278834"/>
            <a:ext cx="436598" cy="1709591"/>
            <a:chOff x="2728436" y="4047570"/>
            <a:chExt cx="436598" cy="1709591"/>
          </a:xfrm>
        </p:grpSpPr>
        <p:cxnSp>
          <p:nvCxnSpPr>
            <p:cNvPr id="168" name="Straight Connector 167"/>
            <p:cNvCxnSpPr/>
            <p:nvPr/>
          </p:nvCxnSpPr>
          <p:spPr>
            <a:xfrm>
              <a:off x="2777551" y="4511955"/>
              <a:ext cx="33669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>
              <a:off x="2778212" y="4077186"/>
              <a:ext cx="0" cy="12283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>
              <a:off x="3120657" y="4077186"/>
              <a:ext cx="0" cy="12283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2" name="TextBox 171"/>
            <p:cNvSpPr txBox="1"/>
            <p:nvPr/>
          </p:nvSpPr>
          <p:spPr>
            <a:xfrm>
              <a:off x="2780829" y="4439268"/>
              <a:ext cx="3424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800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c</a:t>
              </a:r>
              <a:endParaRPr lang="en-US" sz="28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2777551" y="4822990"/>
              <a:ext cx="3874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400" i="1" dirty="0" smtClean="0">
                  <a:solidFill>
                    <a:srgbClr val="C00000"/>
                  </a:solidFill>
                </a:rPr>
                <a:t>t</a:t>
              </a:r>
              <a:r>
                <a:rPr lang="en-US" sz="2400" i="1" baseline="-25000" dirty="0">
                  <a:solidFill>
                    <a:srgbClr val="C00000"/>
                  </a:solidFill>
                </a:rPr>
                <a:t>3</a:t>
              </a:r>
              <a:endParaRPr lang="en-US" sz="2400" i="1" dirty="0">
                <a:solidFill>
                  <a:srgbClr val="C00000"/>
                </a:solidFill>
              </a:endParaRPr>
            </a:p>
          </p:txBody>
        </p:sp>
        <p:cxnSp>
          <p:nvCxnSpPr>
            <p:cNvPr id="174" name="Straight Connector 173"/>
            <p:cNvCxnSpPr/>
            <p:nvPr/>
          </p:nvCxnSpPr>
          <p:spPr>
            <a:xfrm>
              <a:off x="2777551" y="4077186"/>
              <a:ext cx="35157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>
              <a:off x="2777551" y="5312681"/>
              <a:ext cx="34310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6" name="TextBox 175"/>
            <p:cNvSpPr txBox="1"/>
            <p:nvPr/>
          </p:nvSpPr>
          <p:spPr>
            <a:xfrm>
              <a:off x="2771800" y="5326274"/>
              <a:ext cx="34244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200" dirty="0" smtClean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2</a:t>
              </a:r>
              <a:endParaRPr lang="en-US" sz="2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2728436" y="4047570"/>
              <a:ext cx="3424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≫</a:t>
              </a:r>
              <a:endParaRPr lang="en-US" sz="24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grpSp>
        <p:nvGrpSpPr>
          <p:cNvPr id="28680" name="Group 28679"/>
          <p:cNvGrpSpPr/>
          <p:nvPr/>
        </p:nvGrpSpPr>
        <p:grpSpPr>
          <a:xfrm>
            <a:off x="2505986" y="4241706"/>
            <a:ext cx="393038" cy="1744471"/>
            <a:chOff x="2691987" y="4010442"/>
            <a:chExt cx="393038" cy="1744471"/>
          </a:xfrm>
        </p:grpSpPr>
        <p:sp>
          <p:nvSpPr>
            <p:cNvPr id="186" name="TextBox 185"/>
            <p:cNvSpPr txBox="1"/>
            <p:nvPr/>
          </p:nvSpPr>
          <p:spPr>
            <a:xfrm>
              <a:off x="2727701" y="5324026"/>
              <a:ext cx="34244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200" dirty="0" smtClean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1</a:t>
              </a:r>
              <a:endParaRPr lang="en-US" sz="2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cxnSp>
          <p:nvCxnSpPr>
            <p:cNvPr id="179" name="Straight Connector 178"/>
            <p:cNvCxnSpPr/>
            <p:nvPr/>
          </p:nvCxnSpPr>
          <p:spPr>
            <a:xfrm>
              <a:off x="2733452" y="4511294"/>
              <a:ext cx="33669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/>
            <p:nvPr/>
          </p:nvCxnSpPr>
          <p:spPr>
            <a:xfrm>
              <a:off x="2734113" y="4081288"/>
              <a:ext cx="0" cy="12283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>
              <a:off x="3076558" y="4081288"/>
              <a:ext cx="0" cy="12283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>
              <a:off x="2733452" y="4079701"/>
              <a:ext cx="35157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>
              <a:off x="2733452" y="5312020"/>
              <a:ext cx="34310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8" name="TextBox 187"/>
            <p:cNvSpPr txBox="1"/>
            <p:nvPr/>
          </p:nvSpPr>
          <p:spPr>
            <a:xfrm>
              <a:off x="2728291" y="4010442"/>
              <a:ext cx="3424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800" dirty="0" smtClean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e</a:t>
              </a:r>
              <a:endParaRPr lang="en-US" sz="28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2691987" y="4481562"/>
              <a:ext cx="3424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≫</a:t>
              </a:r>
              <a:endParaRPr lang="en-US" sz="24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grpSp>
        <p:nvGrpSpPr>
          <p:cNvPr id="28685" name="Group 28684"/>
          <p:cNvGrpSpPr/>
          <p:nvPr/>
        </p:nvGrpSpPr>
        <p:grpSpPr>
          <a:xfrm>
            <a:off x="3332469" y="4232852"/>
            <a:ext cx="2619495" cy="1756843"/>
            <a:chOff x="3332469" y="4232852"/>
            <a:chExt cx="2619495" cy="1756843"/>
          </a:xfrm>
        </p:grpSpPr>
        <p:sp>
          <p:nvSpPr>
            <p:cNvPr id="190" name="TextBox 189"/>
            <p:cNvSpPr txBox="1"/>
            <p:nvPr/>
          </p:nvSpPr>
          <p:spPr>
            <a:xfrm>
              <a:off x="3332469" y="4599356"/>
              <a:ext cx="10406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8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γ</a:t>
              </a:r>
              <a:r>
                <a:rPr lang="en-US" sz="2800" baseline="-250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9</a:t>
              </a:r>
              <a:r>
                <a:rPr lang="en-AU" sz="28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 =</a:t>
              </a:r>
              <a:endParaRPr lang="en-US" sz="2800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grpSp>
          <p:nvGrpSpPr>
            <p:cNvPr id="191" name="Group 190"/>
            <p:cNvGrpSpPr/>
            <p:nvPr/>
          </p:nvGrpSpPr>
          <p:grpSpPr>
            <a:xfrm>
              <a:off x="4200773" y="4232852"/>
              <a:ext cx="393234" cy="1752097"/>
              <a:chOff x="1374655" y="4006668"/>
              <a:chExt cx="393234" cy="1752097"/>
            </a:xfrm>
          </p:grpSpPr>
          <p:cxnSp>
            <p:nvCxnSpPr>
              <p:cNvPr id="192" name="Straight Connector 191"/>
              <p:cNvCxnSpPr/>
              <p:nvPr/>
            </p:nvCxnSpPr>
            <p:spPr>
              <a:xfrm>
                <a:off x="1380406" y="4508796"/>
                <a:ext cx="33669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>
              <a:xfrm>
                <a:off x="1381067" y="4078790"/>
                <a:ext cx="0" cy="12283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4" name="TextBox 193"/>
              <p:cNvSpPr txBox="1"/>
              <p:nvPr/>
            </p:nvSpPr>
            <p:spPr>
              <a:xfrm>
                <a:off x="1381067" y="4006668"/>
                <a:ext cx="3424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800" dirty="0" smtClean="0">
                    <a:solidFill>
                      <a:srgbClr val="0066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endParaRPr lang="en-US" sz="2800" dirty="0">
                  <a:solidFill>
                    <a:srgbClr val="0066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cxnSp>
            <p:nvCxnSpPr>
              <p:cNvPr id="195" name="Straight Connector 194"/>
              <p:cNvCxnSpPr/>
              <p:nvPr/>
            </p:nvCxnSpPr>
            <p:spPr>
              <a:xfrm>
                <a:off x="1723512" y="4078790"/>
                <a:ext cx="0" cy="12283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6" name="TextBox 195"/>
              <p:cNvSpPr txBox="1"/>
              <p:nvPr/>
            </p:nvSpPr>
            <p:spPr>
              <a:xfrm>
                <a:off x="1389534" y="4440872"/>
                <a:ext cx="3424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800" dirty="0" smtClean="0">
                    <a:solidFill>
                      <a:srgbClr val="0066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endParaRPr lang="en-US" sz="2800" dirty="0">
                  <a:solidFill>
                    <a:srgbClr val="0066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197" name="TextBox 196"/>
              <p:cNvSpPr txBox="1"/>
              <p:nvPr/>
            </p:nvSpPr>
            <p:spPr>
              <a:xfrm>
                <a:off x="1380406" y="4824594"/>
                <a:ext cx="3874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i="1" dirty="0">
                    <a:solidFill>
                      <a:srgbClr val="006600"/>
                    </a:solidFill>
                  </a:rPr>
                  <a:t>t</a:t>
                </a:r>
                <a:r>
                  <a:rPr lang="en-US" sz="2400" i="1" baseline="-25000" dirty="0" smtClean="0">
                    <a:solidFill>
                      <a:srgbClr val="006600"/>
                    </a:solidFill>
                  </a:rPr>
                  <a:t>1</a:t>
                </a:r>
                <a:endParaRPr lang="en-US" sz="2400" i="1" dirty="0">
                  <a:solidFill>
                    <a:srgbClr val="006600"/>
                  </a:solidFill>
                </a:endParaRPr>
              </a:p>
            </p:txBody>
          </p:sp>
          <p:cxnSp>
            <p:nvCxnSpPr>
              <p:cNvPr id="198" name="Straight Connector 197"/>
              <p:cNvCxnSpPr/>
              <p:nvPr/>
            </p:nvCxnSpPr>
            <p:spPr>
              <a:xfrm>
                <a:off x="1380406" y="4080113"/>
                <a:ext cx="35157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>
              <a:xfrm>
                <a:off x="1380406" y="5314285"/>
                <a:ext cx="34310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0" name="TextBox 199"/>
              <p:cNvSpPr txBox="1"/>
              <p:nvPr/>
            </p:nvSpPr>
            <p:spPr>
              <a:xfrm>
                <a:off x="1374655" y="5327878"/>
                <a:ext cx="34244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200" dirty="0" smtClean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0</a:t>
                </a:r>
                <a:endParaRPr lang="en-US" sz="2200" dirty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p:grpSp>
        <p:grpSp>
          <p:nvGrpSpPr>
            <p:cNvPr id="201" name="Group 200"/>
            <p:cNvGrpSpPr/>
            <p:nvPr/>
          </p:nvGrpSpPr>
          <p:grpSpPr>
            <a:xfrm>
              <a:off x="4489994" y="4285228"/>
              <a:ext cx="443978" cy="1704467"/>
              <a:chOff x="1323911" y="4054298"/>
              <a:chExt cx="443978" cy="1704467"/>
            </a:xfrm>
          </p:grpSpPr>
          <p:cxnSp>
            <p:nvCxnSpPr>
              <p:cNvPr id="202" name="Straight Connector 201"/>
              <p:cNvCxnSpPr/>
              <p:nvPr/>
            </p:nvCxnSpPr>
            <p:spPr>
              <a:xfrm>
                <a:off x="1380406" y="4508796"/>
                <a:ext cx="33669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>
              <a:xfrm>
                <a:off x="1381067" y="4078790"/>
                <a:ext cx="0" cy="12283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4" name="TextBox 203"/>
              <p:cNvSpPr txBox="1"/>
              <p:nvPr/>
            </p:nvSpPr>
            <p:spPr>
              <a:xfrm>
                <a:off x="1323911" y="4054298"/>
                <a:ext cx="3424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66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≫</a:t>
                </a:r>
              </a:p>
            </p:txBody>
          </p:sp>
          <p:cxnSp>
            <p:nvCxnSpPr>
              <p:cNvPr id="205" name="Straight Connector 204"/>
              <p:cNvCxnSpPr/>
              <p:nvPr/>
            </p:nvCxnSpPr>
            <p:spPr>
              <a:xfrm>
                <a:off x="1723512" y="4078790"/>
                <a:ext cx="0" cy="12283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6" name="TextBox 205"/>
              <p:cNvSpPr txBox="1"/>
              <p:nvPr/>
            </p:nvSpPr>
            <p:spPr>
              <a:xfrm>
                <a:off x="1389534" y="4440872"/>
                <a:ext cx="3424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800" dirty="0">
                  <a:solidFill>
                    <a:srgbClr val="0066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207" name="TextBox 206"/>
              <p:cNvSpPr txBox="1"/>
              <p:nvPr/>
            </p:nvSpPr>
            <p:spPr>
              <a:xfrm>
                <a:off x="1380406" y="4824594"/>
                <a:ext cx="3874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i="1" dirty="0" smtClean="0">
                    <a:solidFill>
                      <a:srgbClr val="006600"/>
                    </a:solidFill>
                  </a:rPr>
                  <a:t>t</a:t>
                </a:r>
                <a:r>
                  <a:rPr lang="en-US" sz="2400" i="1" baseline="-25000" dirty="0" smtClean="0">
                    <a:solidFill>
                      <a:srgbClr val="006600"/>
                    </a:solidFill>
                  </a:rPr>
                  <a:t>7</a:t>
                </a:r>
                <a:endParaRPr lang="en-US" sz="2400" i="1" dirty="0">
                  <a:solidFill>
                    <a:srgbClr val="006600"/>
                  </a:solidFill>
                </a:endParaRPr>
              </a:p>
            </p:txBody>
          </p:sp>
          <p:cxnSp>
            <p:nvCxnSpPr>
              <p:cNvPr id="208" name="Straight Connector 207"/>
              <p:cNvCxnSpPr/>
              <p:nvPr/>
            </p:nvCxnSpPr>
            <p:spPr>
              <a:xfrm>
                <a:off x="1380406" y="4078790"/>
                <a:ext cx="35157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>
              <a:xfrm>
                <a:off x="1380406" y="5306665"/>
                <a:ext cx="34310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0" name="TextBox 209"/>
              <p:cNvSpPr txBox="1"/>
              <p:nvPr/>
            </p:nvSpPr>
            <p:spPr>
              <a:xfrm>
                <a:off x="1374655" y="5327878"/>
                <a:ext cx="34244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200" dirty="0" smtClean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0</a:t>
                </a:r>
                <a:endParaRPr lang="en-US" sz="2200" dirty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p:grpSp>
        <p:grpSp>
          <p:nvGrpSpPr>
            <p:cNvPr id="211" name="Group 210"/>
            <p:cNvGrpSpPr/>
            <p:nvPr/>
          </p:nvGrpSpPr>
          <p:grpSpPr>
            <a:xfrm>
              <a:off x="4836355" y="4237598"/>
              <a:ext cx="404364" cy="1752097"/>
              <a:chOff x="1327615" y="4006668"/>
              <a:chExt cx="404364" cy="1752097"/>
            </a:xfrm>
          </p:grpSpPr>
          <p:cxnSp>
            <p:nvCxnSpPr>
              <p:cNvPr id="212" name="Straight Connector 211"/>
              <p:cNvCxnSpPr/>
              <p:nvPr/>
            </p:nvCxnSpPr>
            <p:spPr>
              <a:xfrm>
                <a:off x="1380406" y="4508796"/>
                <a:ext cx="33669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>
              <a:xfrm>
                <a:off x="1381067" y="4078790"/>
                <a:ext cx="0" cy="12283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4" name="TextBox 213"/>
              <p:cNvSpPr txBox="1"/>
              <p:nvPr/>
            </p:nvSpPr>
            <p:spPr>
              <a:xfrm>
                <a:off x="1381067" y="4006668"/>
                <a:ext cx="3424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800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b</a:t>
                </a:r>
                <a:endParaRPr lang="en-US" sz="2800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cxnSp>
            <p:nvCxnSpPr>
              <p:cNvPr id="215" name="Straight Connector 214"/>
              <p:cNvCxnSpPr/>
              <p:nvPr/>
            </p:nvCxnSpPr>
            <p:spPr>
              <a:xfrm>
                <a:off x="1723512" y="4078790"/>
                <a:ext cx="0" cy="12283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6" name="TextBox 215"/>
              <p:cNvSpPr txBox="1"/>
              <p:nvPr/>
            </p:nvSpPr>
            <p:spPr>
              <a:xfrm>
                <a:off x="1327615" y="4507554"/>
                <a:ext cx="3424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≫</a:t>
                </a:r>
              </a:p>
            </p:txBody>
          </p:sp>
          <p:cxnSp>
            <p:nvCxnSpPr>
              <p:cNvPr id="218" name="Straight Connector 217"/>
              <p:cNvCxnSpPr/>
              <p:nvPr/>
            </p:nvCxnSpPr>
            <p:spPr>
              <a:xfrm>
                <a:off x="1380406" y="4078790"/>
                <a:ext cx="35157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>
              <a:xfrm>
                <a:off x="1380406" y="5309523"/>
                <a:ext cx="34310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0" name="TextBox 219"/>
              <p:cNvSpPr txBox="1"/>
              <p:nvPr/>
            </p:nvSpPr>
            <p:spPr>
              <a:xfrm>
                <a:off x="1374655" y="5327878"/>
                <a:ext cx="34244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200" dirty="0" smtClean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endParaRPr lang="en-US" sz="2200" dirty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p:grpSp>
        <p:grpSp>
          <p:nvGrpSpPr>
            <p:cNvPr id="221" name="Group 220"/>
            <p:cNvGrpSpPr/>
            <p:nvPr/>
          </p:nvGrpSpPr>
          <p:grpSpPr>
            <a:xfrm>
              <a:off x="5178961" y="4242000"/>
              <a:ext cx="404364" cy="1747695"/>
              <a:chOff x="2724760" y="4009466"/>
              <a:chExt cx="404364" cy="1747695"/>
            </a:xfrm>
          </p:grpSpPr>
          <p:cxnSp>
            <p:nvCxnSpPr>
              <p:cNvPr id="222" name="Straight Connector 221"/>
              <p:cNvCxnSpPr/>
              <p:nvPr/>
            </p:nvCxnSpPr>
            <p:spPr>
              <a:xfrm>
                <a:off x="2777551" y="4507192"/>
                <a:ext cx="33669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>
              <a:xfrm>
                <a:off x="2778212" y="4077186"/>
                <a:ext cx="0" cy="12283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>
              <a:xfrm>
                <a:off x="3120657" y="4077186"/>
                <a:ext cx="0" cy="12283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5" name="TextBox 224"/>
              <p:cNvSpPr txBox="1"/>
              <p:nvPr/>
            </p:nvSpPr>
            <p:spPr>
              <a:xfrm>
                <a:off x="2724760" y="4505950"/>
                <a:ext cx="3424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≫</a:t>
                </a:r>
                <a:endParaRPr lang="en-US" sz="2400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cxnSp>
            <p:nvCxnSpPr>
              <p:cNvPr id="227" name="Straight Connector 226"/>
              <p:cNvCxnSpPr/>
              <p:nvPr/>
            </p:nvCxnSpPr>
            <p:spPr>
              <a:xfrm>
                <a:off x="2777551" y="4077186"/>
                <a:ext cx="35157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>
              <a:xfrm>
                <a:off x="2777551" y="5307919"/>
                <a:ext cx="34310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9" name="TextBox 228"/>
              <p:cNvSpPr txBox="1"/>
              <p:nvPr/>
            </p:nvSpPr>
            <p:spPr>
              <a:xfrm>
                <a:off x="2771800" y="5326274"/>
                <a:ext cx="34244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200" dirty="0" smtClean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endParaRPr lang="en-US" sz="2200" dirty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230" name="TextBox 229"/>
              <p:cNvSpPr txBox="1"/>
              <p:nvPr/>
            </p:nvSpPr>
            <p:spPr>
              <a:xfrm>
                <a:off x="2775968" y="4009466"/>
                <a:ext cx="3424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x</a:t>
                </a:r>
                <a:endParaRPr lang="en-US" sz="2800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p:grpSp>
        <p:grpSp>
          <p:nvGrpSpPr>
            <p:cNvPr id="28683" name="Group 28682"/>
            <p:cNvGrpSpPr/>
            <p:nvPr/>
          </p:nvGrpSpPr>
          <p:grpSpPr>
            <a:xfrm>
              <a:off x="5564481" y="4242976"/>
              <a:ext cx="387483" cy="1744471"/>
              <a:chOff x="5840701" y="4004092"/>
              <a:chExt cx="387483" cy="1744471"/>
            </a:xfrm>
          </p:grpSpPr>
          <p:grpSp>
            <p:nvGrpSpPr>
              <p:cNvPr id="231" name="Group 230"/>
              <p:cNvGrpSpPr/>
              <p:nvPr/>
            </p:nvGrpSpPr>
            <p:grpSpPr>
              <a:xfrm>
                <a:off x="5842741" y="4004092"/>
                <a:ext cx="357324" cy="1744471"/>
                <a:chOff x="2727701" y="4010442"/>
                <a:chExt cx="357324" cy="1744471"/>
              </a:xfrm>
            </p:grpSpPr>
            <p:sp>
              <p:nvSpPr>
                <p:cNvPr id="232" name="TextBox 231"/>
                <p:cNvSpPr txBox="1"/>
                <p:nvPr/>
              </p:nvSpPr>
              <p:spPr>
                <a:xfrm>
                  <a:off x="2727701" y="5324026"/>
                  <a:ext cx="342445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AU" sz="2200" dirty="0" smtClean="0">
                      <a:solidFill>
                        <a:srgbClr val="0070C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0</a:t>
                  </a:r>
                  <a:endParaRPr lang="en-US" sz="22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  <p:cxnSp>
              <p:nvCxnSpPr>
                <p:cNvPr id="233" name="Straight Connector 232"/>
                <p:cNvCxnSpPr/>
                <p:nvPr/>
              </p:nvCxnSpPr>
              <p:spPr>
                <a:xfrm>
                  <a:off x="2733452" y="4511294"/>
                  <a:ext cx="336694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Straight Connector 233"/>
                <p:cNvCxnSpPr/>
                <p:nvPr/>
              </p:nvCxnSpPr>
              <p:spPr>
                <a:xfrm>
                  <a:off x="2734113" y="4081288"/>
                  <a:ext cx="0" cy="122835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5" name="Straight Connector 234"/>
                <p:cNvCxnSpPr/>
                <p:nvPr/>
              </p:nvCxnSpPr>
              <p:spPr>
                <a:xfrm>
                  <a:off x="3076558" y="4081288"/>
                  <a:ext cx="0" cy="122835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6" name="Straight Connector 235"/>
                <p:cNvCxnSpPr/>
                <p:nvPr/>
              </p:nvCxnSpPr>
              <p:spPr>
                <a:xfrm>
                  <a:off x="2733452" y="4074938"/>
                  <a:ext cx="35157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7" name="Straight Connector 236"/>
                <p:cNvCxnSpPr/>
                <p:nvPr/>
              </p:nvCxnSpPr>
              <p:spPr>
                <a:xfrm>
                  <a:off x="2733452" y="5307259"/>
                  <a:ext cx="34310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8" name="TextBox 237"/>
                <p:cNvSpPr txBox="1"/>
                <p:nvPr/>
              </p:nvSpPr>
              <p:spPr>
                <a:xfrm>
                  <a:off x="2737892" y="4010442"/>
                  <a:ext cx="34244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AU" sz="2800" dirty="0" smtClean="0">
                      <a:solidFill>
                        <a:srgbClr val="00660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e</a:t>
                  </a:r>
                  <a:endParaRPr lang="en-US" sz="2800" dirty="0">
                    <a:solidFill>
                      <a:srgbClr val="0066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  <p:sp>
              <p:nvSpPr>
                <p:cNvPr id="239" name="TextBox 238"/>
                <p:cNvSpPr txBox="1"/>
                <p:nvPr/>
              </p:nvSpPr>
              <p:spPr>
                <a:xfrm>
                  <a:off x="2738493" y="4443458"/>
                  <a:ext cx="34244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AU" sz="2800" dirty="0">
                      <a:solidFill>
                        <a:srgbClr val="00660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e</a:t>
                  </a:r>
                  <a:endParaRPr lang="en-US" sz="2800" dirty="0">
                    <a:solidFill>
                      <a:srgbClr val="0066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p:grpSp>
          <p:sp>
            <p:nvSpPr>
              <p:cNvPr id="241" name="TextBox 240"/>
              <p:cNvSpPr txBox="1"/>
              <p:nvPr/>
            </p:nvSpPr>
            <p:spPr>
              <a:xfrm>
                <a:off x="5840701" y="4816639"/>
                <a:ext cx="3874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i="1" dirty="0" smtClean="0">
                    <a:solidFill>
                      <a:srgbClr val="006600"/>
                    </a:solidFill>
                  </a:rPr>
                  <a:t>t</a:t>
                </a:r>
                <a:r>
                  <a:rPr lang="en-US" sz="2400" i="1" baseline="-25000" dirty="0" smtClean="0">
                    <a:solidFill>
                      <a:srgbClr val="006600"/>
                    </a:solidFill>
                  </a:rPr>
                  <a:t>5</a:t>
                </a:r>
                <a:endParaRPr lang="en-US" sz="2400" i="1" dirty="0">
                  <a:solidFill>
                    <a:srgbClr val="006600"/>
                  </a:solidFill>
                </a:endParaRPr>
              </a:p>
            </p:txBody>
          </p:sp>
        </p:grpSp>
      </p:grpSp>
      <p:sp>
        <p:nvSpPr>
          <p:cNvPr id="242" name="TextBox 241"/>
          <p:cNvSpPr txBox="1"/>
          <p:nvPr/>
        </p:nvSpPr>
        <p:spPr>
          <a:xfrm>
            <a:off x="6347838" y="4602850"/>
            <a:ext cx="1040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γ</a:t>
            </a:r>
            <a:r>
              <a:rPr lang="en-US" sz="2800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8</a:t>
            </a:r>
            <a:r>
              <a:rPr lang="en-AU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=</a:t>
            </a:r>
            <a:endParaRPr lang="en-US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pSp>
        <p:nvGrpSpPr>
          <p:cNvPr id="243" name="Group 242"/>
          <p:cNvGrpSpPr/>
          <p:nvPr/>
        </p:nvGrpSpPr>
        <p:grpSpPr>
          <a:xfrm>
            <a:off x="7192941" y="4236346"/>
            <a:ext cx="387483" cy="1752097"/>
            <a:chOff x="1380406" y="4006668"/>
            <a:chExt cx="387483" cy="1752097"/>
          </a:xfrm>
        </p:grpSpPr>
        <p:cxnSp>
          <p:nvCxnSpPr>
            <p:cNvPr id="244" name="Straight Connector 243"/>
            <p:cNvCxnSpPr/>
            <p:nvPr/>
          </p:nvCxnSpPr>
          <p:spPr>
            <a:xfrm>
              <a:off x="1380406" y="4508796"/>
              <a:ext cx="33669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>
              <a:off x="1381067" y="4078790"/>
              <a:ext cx="0" cy="12283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6" name="TextBox 245"/>
            <p:cNvSpPr txBox="1"/>
            <p:nvPr/>
          </p:nvSpPr>
          <p:spPr>
            <a:xfrm>
              <a:off x="1381067" y="4006668"/>
              <a:ext cx="3424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800" dirty="0" smtClean="0">
                  <a:solidFill>
                    <a:srgbClr val="0066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a</a:t>
              </a:r>
              <a:endParaRPr lang="en-US" sz="2800" dirty="0">
                <a:solidFill>
                  <a:srgbClr val="00660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cxnSp>
          <p:nvCxnSpPr>
            <p:cNvPr id="247" name="Straight Connector 246"/>
            <p:cNvCxnSpPr/>
            <p:nvPr/>
          </p:nvCxnSpPr>
          <p:spPr>
            <a:xfrm>
              <a:off x="1723512" y="4078790"/>
              <a:ext cx="0" cy="12283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8" name="TextBox 247"/>
            <p:cNvSpPr txBox="1"/>
            <p:nvPr/>
          </p:nvSpPr>
          <p:spPr>
            <a:xfrm>
              <a:off x="1389534" y="4440872"/>
              <a:ext cx="3424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800" dirty="0" smtClean="0">
                  <a:solidFill>
                    <a:srgbClr val="0066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a</a:t>
              </a:r>
              <a:endParaRPr lang="en-US" sz="2800" dirty="0">
                <a:solidFill>
                  <a:srgbClr val="00660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249" name="TextBox 248"/>
            <p:cNvSpPr txBox="1"/>
            <p:nvPr/>
          </p:nvSpPr>
          <p:spPr>
            <a:xfrm>
              <a:off x="1380406" y="4824594"/>
              <a:ext cx="3874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400" i="1" dirty="0">
                  <a:solidFill>
                    <a:srgbClr val="006600"/>
                  </a:solidFill>
                </a:rPr>
                <a:t>t</a:t>
              </a:r>
              <a:r>
                <a:rPr lang="en-US" sz="2400" i="1" baseline="-25000" dirty="0" smtClean="0">
                  <a:solidFill>
                    <a:srgbClr val="006600"/>
                  </a:solidFill>
                </a:rPr>
                <a:t>1</a:t>
              </a:r>
              <a:endParaRPr lang="en-US" sz="2400" i="1" dirty="0">
                <a:solidFill>
                  <a:srgbClr val="006600"/>
                </a:solidFill>
              </a:endParaRPr>
            </a:p>
          </p:txBody>
        </p:sp>
        <p:cxnSp>
          <p:nvCxnSpPr>
            <p:cNvPr id="250" name="Straight Connector 249"/>
            <p:cNvCxnSpPr/>
            <p:nvPr/>
          </p:nvCxnSpPr>
          <p:spPr>
            <a:xfrm>
              <a:off x="1380406" y="4080113"/>
              <a:ext cx="35157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>
              <a:off x="1380406" y="5314285"/>
              <a:ext cx="34310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2" name="TextBox 251"/>
            <p:cNvSpPr txBox="1"/>
            <p:nvPr/>
          </p:nvSpPr>
          <p:spPr>
            <a:xfrm>
              <a:off x="1382275" y="5327878"/>
              <a:ext cx="34244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200" dirty="0" smtClean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0</a:t>
              </a:r>
              <a:endParaRPr lang="en-US" sz="2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grpSp>
        <p:nvGrpSpPr>
          <p:cNvPr id="253" name="Group 252"/>
          <p:cNvGrpSpPr/>
          <p:nvPr/>
        </p:nvGrpSpPr>
        <p:grpSpPr>
          <a:xfrm>
            <a:off x="7481174" y="4286341"/>
            <a:ext cx="443978" cy="1704467"/>
            <a:chOff x="1323911" y="4054298"/>
            <a:chExt cx="443978" cy="1704467"/>
          </a:xfrm>
        </p:grpSpPr>
        <p:cxnSp>
          <p:nvCxnSpPr>
            <p:cNvPr id="254" name="Straight Connector 253"/>
            <p:cNvCxnSpPr/>
            <p:nvPr/>
          </p:nvCxnSpPr>
          <p:spPr>
            <a:xfrm>
              <a:off x="1380406" y="4504033"/>
              <a:ext cx="33669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>
              <a:off x="1381067" y="4078790"/>
              <a:ext cx="0" cy="12283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6" name="TextBox 255"/>
            <p:cNvSpPr txBox="1"/>
            <p:nvPr/>
          </p:nvSpPr>
          <p:spPr>
            <a:xfrm>
              <a:off x="1323911" y="4054298"/>
              <a:ext cx="3424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66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≫</a:t>
              </a:r>
            </a:p>
          </p:txBody>
        </p:sp>
        <p:cxnSp>
          <p:nvCxnSpPr>
            <p:cNvPr id="257" name="Straight Connector 256"/>
            <p:cNvCxnSpPr/>
            <p:nvPr/>
          </p:nvCxnSpPr>
          <p:spPr>
            <a:xfrm>
              <a:off x="1723512" y="4078790"/>
              <a:ext cx="0" cy="12283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9" name="TextBox 258"/>
            <p:cNvSpPr txBox="1"/>
            <p:nvPr/>
          </p:nvSpPr>
          <p:spPr>
            <a:xfrm>
              <a:off x="1380406" y="4824594"/>
              <a:ext cx="3874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400" i="1" dirty="0" smtClean="0">
                  <a:solidFill>
                    <a:srgbClr val="006600"/>
                  </a:solidFill>
                </a:rPr>
                <a:t>t</a:t>
              </a:r>
              <a:r>
                <a:rPr lang="en-US" sz="2400" i="1" baseline="-25000" dirty="0" smtClean="0">
                  <a:solidFill>
                    <a:srgbClr val="006600"/>
                  </a:solidFill>
                </a:rPr>
                <a:t>7</a:t>
              </a:r>
              <a:endParaRPr lang="en-US" sz="2400" i="1" dirty="0">
                <a:solidFill>
                  <a:srgbClr val="006600"/>
                </a:solidFill>
              </a:endParaRPr>
            </a:p>
          </p:txBody>
        </p:sp>
        <p:cxnSp>
          <p:nvCxnSpPr>
            <p:cNvPr id="260" name="Straight Connector 259"/>
            <p:cNvCxnSpPr/>
            <p:nvPr/>
          </p:nvCxnSpPr>
          <p:spPr>
            <a:xfrm>
              <a:off x="1380406" y="4078790"/>
              <a:ext cx="35157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>
              <a:off x="1380406" y="5314285"/>
              <a:ext cx="34310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2" name="TextBox 261"/>
            <p:cNvSpPr txBox="1"/>
            <p:nvPr/>
          </p:nvSpPr>
          <p:spPr>
            <a:xfrm>
              <a:off x="1389895" y="5327878"/>
              <a:ext cx="34244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200" dirty="0" smtClean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0</a:t>
              </a:r>
              <a:endParaRPr lang="en-US" sz="2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grpSp>
        <p:nvGrpSpPr>
          <p:cNvPr id="281" name="Group 280"/>
          <p:cNvGrpSpPr/>
          <p:nvPr/>
        </p:nvGrpSpPr>
        <p:grpSpPr>
          <a:xfrm>
            <a:off x="7873500" y="4246470"/>
            <a:ext cx="387483" cy="1736851"/>
            <a:chOff x="5840701" y="4004092"/>
            <a:chExt cx="387483" cy="1736851"/>
          </a:xfrm>
        </p:grpSpPr>
        <p:grpSp>
          <p:nvGrpSpPr>
            <p:cNvPr id="282" name="Group 281"/>
            <p:cNvGrpSpPr/>
            <p:nvPr/>
          </p:nvGrpSpPr>
          <p:grpSpPr>
            <a:xfrm>
              <a:off x="5847369" y="4004092"/>
              <a:ext cx="353057" cy="1736851"/>
              <a:chOff x="2732329" y="4010442"/>
              <a:chExt cx="353057" cy="1736851"/>
            </a:xfrm>
          </p:grpSpPr>
          <p:sp>
            <p:nvSpPr>
              <p:cNvPr id="284" name="TextBox 283"/>
              <p:cNvSpPr txBox="1"/>
              <p:nvPr/>
            </p:nvSpPr>
            <p:spPr>
              <a:xfrm>
                <a:off x="2742941" y="5316406"/>
                <a:ext cx="34244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200" dirty="0" smtClean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0</a:t>
                </a:r>
                <a:endParaRPr lang="en-US" sz="2200" dirty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cxnSp>
            <p:nvCxnSpPr>
              <p:cNvPr id="285" name="Straight Connector 284"/>
              <p:cNvCxnSpPr/>
              <p:nvPr/>
            </p:nvCxnSpPr>
            <p:spPr>
              <a:xfrm>
                <a:off x="2733452" y="4501768"/>
                <a:ext cx="33669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Straight Connector 285"/>
              <p:cNvCxnSpPr/>
              <p:nvPr/>
            </p:nvCxnSpPr>
            <p:spPr>
              <a:xfrm>
                <a:off x="2734113" y="4081288"/>
                <a:ext cx="0" cy="12283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Straight Connector 286"/>
              <p:cNvCxnSpPr/>
              <p:nvPr/>
            </p:nvCxnSpPr>
            <p:spPr>
              <a:xfrm>
                <a:off x="3076558" y="4081288"/>
                <a:ext cx="0" cy="12283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8" name="Straight Connector 287"/>
              <p:cNvCxnSpPr/>
              <p:nvPr/>
            </p:nvCxnSpPr>
            <p:spPr>
              <a:xfrm>
                <a:off x="2733452" y="4074938"/>
                <a:ext cx="35157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Straight Connector 288"/>
              <p:cNvCxnSpPr/>
              <p:nvPr/>
            </p:nvCxnSpPr>
            <p:spPr>
              <a:xfrm>
                <a:off x="2733452" y="5309640"/>
                <a:ext cx="34310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0" name="TextBox 289"/>
              <p:cNvSpPr txBox="1"/>
              <p:nvPr/>
            </p:nvSpPr>
            <p:spPr>
              <a:xfrm>
                <a:off x="2732329" y="4010442"/>
                <a:ext cx="3424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800" dirty="0" smtClean="0">
                    <a:solidFill>
                      <a:srgbClr val="0066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e</a:t>
                </a:r>
                <a:endParaRPr lang="en-US" sz="2800" dirty="0">
                  <a:solidFill>
                    <a:srgbClr val="0066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291" name="TextBox 290"/>
              <p:cNvSpPr txBox="1"/>
              <p:nvPr/>
            </p:nvSpPr>
            <p:spPr>
              <a:xfrm>
                <a:off x="2736198" y="4443458"/>
                <a:ext cx="3424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800" dirty="0">
                    <a:solidFill>
                      <a:srgbClr val="0066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e</a:t>
                </a:r>
                <a:endParaRPr lang="en-US" sz="2800" dirty="0">
                  <a:solidFill>
                    <a:srgbClr val="0066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p:grpSp>
        <p:sp>
          <p:nvSpPr>
            <p:cNvPr id="283" name="TextBox 282"/>
            <p:cNvSpPr txBox="1"/>
            <p:nvPr/>
          </p:nvSpPr>
          <p:spPr>
            <a:xfrm>
              <a:off x="5840701" y="4816639"/>
              <a:ext cx="3874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400" i="1" dirty="0" smtClean="0">
                  <a:solidFill>
                    <a:srgbClr val="006600"/>
                  </a:solidFill>
                </a:rPr>
                <a:t>t</a:t>
              </a:r>
              <a:r>
                <a:rPr lang="en-US" sz="2400" i="1" baseline="-25000" dirty="0" smtClean="0">
                  <a:solidFill>
                    <a:srgbClr val="006600"/>
                  </a:solidFill>
                </a:rPr>
                <a:t>5</a:t>
              </a:r>
              <a:endParaRPr lang="en-US" sz="2400" i="1" dirty="0">
                <a:solidFill>
                  <a:srgbClr val="006600"/>
                </a:solidFill>
              </a:endParaRPr>
            </a:p>
          </p:txBody>
        </p:sp>
      </p:grpSp>
      <p:grpSp>
        <p:nvGrpSpPr>
          <p:cNvPr id="28686" name="Group 28685"/>
          <p:cNvGrpSpPr/>
          <p:nvPr/>
        </p:nvGrpSpPr>
        <p:grpSpPr>
          <a:xfrm>
            <a:off x="1334683" y="5562843"/>
            <a:ext cx="1932786" cy="430887"/>
            <a:chOff x="1508292" y="5562843"/>
            <a:chExt cx="1932786" cy="430887"/>
          </a:xfrm>
        </p:grpSpPr>
        <p:sp>
          <p:nvSpPr>
            <p:cNvPr id="292" name="TextBox 291"/>
            <p:cNvSpPr txBox="1"/>
            <p:nvPr/>
          </p:nvSpPr>
          <p:spPr>
            <a:xfrm>
              <a:off x="1508292" y="5590903"/>
              <a:ext cx="3424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 smtClean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+</a:t>
              </a:r>
              <a:endParaRPr lang="en-US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293" name="TextBox 292"/>
            <p:cNvSpPr txBox="1"/>
            <p:nvPr/>
          </p:nvSpPr>
          <p:spPr>
            <a:xfrm>
              <a:off x="1866174" y="5593323"/>
              <a:ext cx="3424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 smtClean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+</a:t>
              </a:r>
              <a:endParaRPr lang="en-US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294" name="TextBox 293"/>
            <p:cNvSpPr txBox="1"/>
            <p:nvPr/>
          </p:nvSpPr>
          <p:spPr>
            <a:xfrm>
              <a:off x="2210602" y="5587459"/>
              <a:ext cx="3424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 smtClean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+</a:t>
              </a:r>
              <a:endParaRPr lang="en-US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295" name="TextBox 294"/>
            <p:cNvSpPr txBox="1"/>
            <p:nvPr/>
          </p:nvSpPr>
          <p:spPr>
            <a:xfrm>
              <a:off x="2546708" y="5587459"/>
              <a:ext cx="3424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 smtClean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+</a:t>
              </a:r>
              <a:endParaRPr lang="en-US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296" name="TextBox 295"/>
            <p:cNvSpPr txBox="1"/>
            <p:nvPr/>
          </p:nvSpPr>
          <p:spPr>
            <a:xfrm>
              <a:off x="2887688" y="5585703"/>
              <a:ext cx="3424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 smtClean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=</a:t>
              </a:r>
              <a:endParaRPr lang="en-US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297" name="TextBox 296"/>
            <p:cNvSpPr txBox="1"/>
            <p:nvPr/>
          </p:nvSpPr>
          <p:spPr>
            <a:xfrm>
              <a:off x="3098633" y="5562843"/>
              <a:ext cx="34244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200" dirty="0" smtClean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3</a:t>
              </a:r>
              <a:endParaRPr lang="en-US" sz="2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grpSp>
        <p:nvGrpSpPr>
          <p:cNvPr id="298" name="Group 297"/>
          <p:cNvGrpSpPr/>
          <p:nvPr/>
        </p:nvGrpSpPr>
        <p:grpSpPr>
          <a:xfrm>
            <a:off x="4354744" y="5559567"/>
            <a:ext cx="1932786" cy="430887"/>
            <a:chOff x="1508292" y="5562843"/>
            <a:chExt cx="1932786" cy="430887"/>
          </a:xfrm>
        </p:grpSpPr>
        <p:sp>
          <p:nvSpPr>
            <p:cNvPr id="299" name="TextBox 298"/>
            <p:cNvSpPr txBox="1"/>
            <p:nvPr/>
          </p:nvSpPr>
          <p:spPr>
            <a:xfrm>
              <a:off x="1508292" y="5590903"/>
              <a:ext cx="3424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 smtClean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+</a:t>
              </a:r>
              <a:endParaRPr lang="en-US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300" name="TextBox 299"/>
            <p:cNvSpPr txBox="1"/>
            <p:nvPr/>
          </p:nvSpPr>
          <p:spPr>
            <a:xfrm>
              <a:off x="1866174" y="5593323"/>
              <a:ext cx="3424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 smtClean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+</a:t>
              </a:r>
              <a:endParaRPr lang="en-US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301" name="TextBox 300"/>
            <p:cNvSpPr txBox="1"/>
            <p:nvPr/>
          </p:nvSpPr>
          <p:spPr>
            <a:xfrm>
              <a:off x="2210602" y="5587459"/>
              <a:ext cx="3424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 smtClean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+</a:t>
              </a:r>
              <a:endParaRPr lang="en-US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302" name="TextBox 301"/>
            <p:cNvSpPr txBox="1"/>
            <p:nvPr/>
          </p:nvSpPr>
          <p:spPr>
            <a:xfrm>
              <a:off x="2529774" y="5587459"/>
              <a:ext cx="3424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 smtClean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+</a:t>
              </a:r>
              <a:endParaRPr lang="en-US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303" name="TextBox 302"/>
            <p:cNvSpPr txBox="1"/>
            <p:nvPr/>
          </p:nvSpPr>
          <p:spPr>
            <a:xfrm>
              <a:off x="2887688" y="5585703"/>
              <a:ext cx="3424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 smtClean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=</a:t>
              </a:r>
              <a:endParaRPr lang="en-US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304" name="TextBox 303"/>
            <p:cNvSpPr txBox="1"/>
            <p:nvPr/>
          </p:nvSpPr>
          <p:spPr>
            <a:xfrm>
              <a:off x="3098633" y="5562843"/>
              <a:ext cx="34244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200" dirty="0" smtClean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2</a:t>
              </a:r>
              <a:endParaRPr lang="en-US" sz="2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grpSp>
        <p:nvGrpSpPr>
          <p:cNvPr id="305" name="Group 304"/>
          <p:cNvGrpSpPr/>
          <p:nvPr/>
        </p:nvGrpSpPr>
        <p:grpSpPr>
          <a:xfrm>
            <a:off x="7353602" y="5555372"/>
            <a:ext cx="1288986" cy="430887"/>
            <a:chOff x="1508292" y="5554376"/>
            <a:chExt cx="1288986" cy="430887"/>
          </a:xfrm>
        </p:grpSpPr>
        <p:sp>
          <p:nvSpPr>
            <p:cNvPr id="306" name="TextBox 305"/>
            <p:cNvSpPr txBox="1"/>
            <p:nvPr/>
          </p:nvSpPr>
          <p:spPr>
            <a:xfrm>
              <a:off x="1508292" y="5590903"/>
              <a:ext cx="3424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 smtClean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+</a:t>
              </a:r>
              <a:endParaRPr lang="en-US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307" name="TextBox 306"/>
            <p:cNvSpPr txBox="1"/>
            <p:nvPr/>
          </p:nvSpPr>
          <p:spPr>
            <a:xfrm>
              <a:off x="1866174" y="5593323"/>
              <a:ext cx="3424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 smtClean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+</a:t>
              </a:r>
              <a:endParaRPr lang="en-US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310" name="TextBox 309"/>
            <p:cNvSpPr txBox="1"/>
            <p:nvPr/>
          </p:nvSpPr>
          <p:spPr>
            <a:xfrm>
              <a:off x="2243888" y="5585703"/>
              <a:ext cx="3424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 smtClean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=</a:t>
              </a:r>
              <a:endParaRPr lang="en-US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311" name="TextBox 310"/>
            <p:cNvSpPr txBox="1"/>
            <p:nvPr/>
          </p:nvSpPr>
          <p:spPr>
            <a:xfrm>
              <a:off x="2454833" y="5554376"/>
              <a:ext cx="34244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200" dirty="0" smtClean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0</a:t>
              </a:r>
              <a:endParaRPr lang="en-US" sz="2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grpSp>
        <p:nvGrpSpPr>
          <p:cNvPr id="28688" name="Group 28687"/>
          <p:cNvGrpSpPr/>
          <p:nvPr/>
        </p:nvGrpSpPr>
        <p:grpSpPr>
          <a:xfrm>
            <a:off x="3267469" y="3729461"/>
            <a:ext cx="5729195" cy="2723875"/>
            <a:chOff x="3267469" y="3729461"/>
            <a:chExt cx="5729195" cy="2723875"/>
          </a:xfrm>
        </p:grpSpPr>
        <p:cxnSp>
          <p:nvCxnSpPr>
            <p:cNvPr id="312" name="Straight Arrow Connector 311"/>
            <p:cNvCxnSpPr/>
            <p:nvPr/>
          </p:nvCxnSpPr>
          <p:spPr>
            <a:xfrm flipH="1">
              <a:off x="5466503" y="4116251"/>
              <a:ext cx="109298" cy="179346"/>
            </a:xfrm>
            <a:prstGeom prst="straightConnector1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687" name="Rounded Rectangle 28686"/>
            <p:cNvSpPr/>
            <p:nvPr/>
          </p:nvSpPr>
          <p:spPr>
            <a:xfrm>
              <a:off x="3267469" y="3789040"/>
              <a:ext cx="5729195" cy="2664296"/>
            </a:xfrm>
            <a:prstGeom prst="round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3" name="TextBox 312"/>
            <p:cNvSpPr txBox="1"/>
            <p:nvPr/>
          </p:nvSpPr>
          <p:spPr>
            <a:xfrm>
              <a:off x="7668344" y="5885739"/>
              <a:ext cx="111568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20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defRPr>
              </a:lvl1pPr>
            </a:lstStyle>
            <a:p>
              <a:r>
                <a:rPr lang="en-US" sz="3000" b="1" dirty="0">
                  <a:sym typeface="Symbol"/>
                </a:rPr>
                <a:t> = </a:t>
              </a:r>
              <a:r>
                <a:rPr lang="en-US" sz="3000" b="1" dirty="0" smtClean="0">
                  <a:sym typeface="Symbol"/>
                </a:rPr>
                <a:t>2</a:t>
              </a:r>
              <a:endParaRPr lang="en-US" sz="3000" b="1" dirty="0"/>
            </a:p>
          </p:txBody>
        </p:sp>
        <p:sp>
          <p:nvSpPr>
            <p:cNvPr id="314" name="TextBox 313"/>
            <p:cNvSpPr txBox="1"/>
            <p:nvPr/>
          </p:nvSpPr>
          <p:spPr>
            <a:xfrm>
              <a:off x="5420868" y="3729461"/>
              <a:ext cx="270939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 smtClean="0">
                  <a:solidFill>
                    <a:srgbClr val="C00000"/>
                  </a:solidFill>
                </a:rPr>
                <a:t>Note the problem with </a:t>
              </a:r>
              <a:r>
                <a:rPr lang="en-AU" sz="2200" dirty="0" smtClean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x!</a:t>
              </a:r>
              <a:endParaRPr lang="en-US" sz="22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7558096" y="4659947"/>
            <a:ext cx="3129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endParaRPr lang="en-US" sz="2800" i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3" name="TextBox 262"/>
          <p:cNvSpPr txBox="1"/>
          <p:nvPr/>
        </p:nvSpPr>
        <p:spPr>
          <a:xfrm>
            <a:off x="4562013" y="4652327"/>
            <a:ext cx="3129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endParaRPr lang="en-US" sz="2800" i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8" name="TextBox 257"/>
          <p:cNvSpPr txBox="1"/>
          <p:nvPr/>
        </p:nvSpPr>
        <p:spPr>
          <a:xfrm>
            <a:off x="3203848" y="5949280"/>
            <a:ext cx="46769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2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γ</a:t>
            </a:r>
            <a:r>
              <a:rPr lang="en-US" sz="2200" b="1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8</a:t>
            </a:r>
            <a:r>
              <a:rPr lang="en-US" sz="2800" b="1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b="1" dirty="0">
                <a:ea typeface="Cambria Math" panose="02040503050406030204" pitchFamily="18" charset="0"/>
              </a:rPr>
              <a:t>and</a:t>
            </a:r>
            <a:r>
              <a:rPr lang="en-US" sz="2400" b="1" baseline="-25000" dirty="0">
                <a:ea typeface="Cambria Math" panose="02040503050406030204" pitchFamily="18" charset="0"/>
              </a:rPr>
              <a:t> </a:t>
            </a:r>
            <a:r>
              <a:rPr lang="el-GR" sz="22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γ</a:t>
            </a:r>
            <a:r>
              <a:rPr lang="en-US" sz="2200" b="1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9</a:t>
            </a:r>
            <a:r>
              <a:rPr lang="en-US" sz="2800" b="1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b="1" dirty="0">
                <a:ea typeface="Cambria Math" panose="02040503050406030204" pitchFamily="18" charset="0"/>
              </a:rPr>
              <a:t>are optimal </a:t>
            </a:r>
            <a:r>
              <a:rPr lang="en-US" sz="2000" b="1" dirty="0" smtClean="0">
                <a:ea typeface="Cambria Math" panose="02040503050406030204" pitchFamily="18" charset="0"/>
              </a:rPr>
              <a:t>alignments!</a:t>
            </a:r>
            <a:endParaRPr lang="en-US" sz="2000" b="1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410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0.11302 -0.0002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42" y="-23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302 -0.00023 L 0.17066 -0.07686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2" y="-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066 -0.07639 L 0.22586 -0.07639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587 -0.07686 C 0.21355 -0.07686 0.20365 -0.09375 0.20365 -0.11389 C 0.20365 -0.13449 0.21355 -0.15093 0.22587 -0.15093 C 0.23802 -0.15093 0.24809 -0.13449 0.24809 -0.11389 C 0.24809 -0.09375 0.23802 -0.07686 0.22587 -0.07686 Z " pathEditMode="relative" rAng="0" ptsTypes="fffff">
                                      <p:cBhvr>
                                        <p:cTn id="5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04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586 -0.07639 L 0.2809 -0.07639 " pathEditMode="relative" rAng="0" ptsTypes="AA">
                                      <p:cBhvr>
                                        <p:cTn id="7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09 -0.07639 L 0.33941 0.00023 " pathEditMode="relative" rAng="0" ptsTypes="AA">
                                      <p:cBhvr>
                                        <p:cTn id="7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00023 L 0.11302 -0.00023 " pathEditMode="relative" rAng="0" ptsTypes="AA">
                                      <p:cBhvr>
                                        <p:cTn id="8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12" y="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302 -0.00023 L 0.22466 -0.00023 " pathEditMode="relative" rAng="0" ptsTypes="AA">
                                      <p:cBhvr>
                                        <p:cTn id="1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605 -0.00023 L 0.22622 0.07546 " pathEditMode="relative" rAng="0" ptsTypes="AA">
                                      <p:cBhvr>
                                        <p:cTn id="1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622 0.07546 L 0.27986 0.07546 " pathEditMode="relative" rAng="0" ptsTypes="AA">
                                      <p:cBhvr>
                                        <p:cTn id="1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986 0.07546 L 0.33941 3.33333E-6 " pathEditMode="relative" rAng="0" ptsTypes="AA">
                                      <p:cBhvr>
                                        <p:cTn id="1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9" y="-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animBg="1"/>
      <p:bldP spid="130" grpId="0" animBg="1"/>
      <p:bldP spid="122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12" grpId="0"/>
      <p:bldP spid="114" grpId="0"/>
      <p:bldP spid="116" grpId="0"/>
      <p:bldP spid="136" grpId="0"/>
      <p:bldP spid="242" grpId="0"/>
      <p:bldP spid="5" grpId="0"/>
      <p:bldP spid="263" grpId="0"/>
      <p:bldP spid="2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Towards Optimal Repair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Artem Polyvyanyy  |  May 26, 2017  |  Impact-Driven Process Model Repair  |  ICSE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B1DE5FD-F8D1-4E4A-BE57-8907D8FC046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 flipV="1">
            <a:off x="0" y="3645024"/>
            <a:ext cx="4499992" cy="0"/>
          </a:xfrm>
          <a:prstGeom prst="line">
            <a:avLst/>
          </a:prstGeom>
          <a:noFill/>
          <a:ln w="63500">
            <a:solidFill>
              <a:schemeClr val="bg1">
                <a:lumMod val="65000"/>
              </a:scheme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4500555" y="903957"/>
            <a:ext cx="0" cy="2736304"/>
          </a:xfrm>
          <a:prstGeom prst="line">
            <a:avLst/>
          </a:prstGeom>
          <a:noFill/>
          <a:ln w="63500">
            <a:solidFill>
              <a:schemeClr val="bg1">
                <a:lumMod val="65000"/>
              </a:scheme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 flipV="1">
            <a:off x="4528850" y="3645024"/>
            <a:ext cx="4615149" cy="0"/>
          </a:xfrm>
          <a:prstGeom prst="line">
            <a:avLst/>
          </a:prstGeom>
          <a:noFill/>
          <a:ln w="63500">
            <a:solidFill>
              <a:schemeClr val="bg1">
                <a:lumMod val="65000"/>
              </a:scheme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48064" y="3065036"/>
            <a:ext cx="1976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R=({x},{d})</a:t>
            </a:r>
            <a:endParaRPr lang="en-US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501177"/>
              </p:ext>
            </p:extLst>
          </p:nvPr>
        </p:nvGraphicFramePr>
        <p:xfrm>
          <a:off x="282575" y="1296988"/>
          <a:ext cx="4156075" cy="225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74" name="Visio" r:id="rId4" imgW="3462834" imgH="1883113" progId="Visio.Drawing.11">
                  <p:embed/>
                </p:oleObj>
              </mc:Choice>
              <mc:Fallback>
                <p:oleObj name="Visio" r:id="rId4" imgW="3462834" imgH="1883113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575" y="1296988"/>
                        <a:ext cx="4156075" cy="2259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" name="Rectangle 86"/>
          <p:cNvSpPr/>
          <p:nvPr/>
        </p:nvSpPr>
        <p:spPr>
          <a:xfrm>
            <a:off x="6479346" y="1328689"/>
            <a:ext cx="343106" cy="1233474"/>
          </a:xfrm>
          <a:prstGeom prst="rect">
            <a:avLst/>
          </a:prstGeom>
          <a:solidFill>
            <a:srgbClr val="FFC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Rectangle 85"/>
          <p:cNvSpPr/>
          <p:nvPr/>
        </p:nvSpPr>
        <p:spPr>
          <a:xfrm>
            <a:off x="5792427" y="1322338"/>
            <a:ext cx="343106" cy="1236463"/>
          </a:xfrm>
          <a:prstGeom prst="rect">
            <a:avLst/>
          </a:prstGeom>
          <a:solidFill>
            <a:srgbClr val="FFC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09479" y="1615984"/>
            <a:ext cx="1008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γ</a:t>
            </a:r>
            <a:r>
              <a:rPr lang="en-US" sz="2800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10</a:t>
            </a:r>
            <a:r>
              <a:rPr lang="en-AU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=</a:t>
            </a:r>
            <a:endParaRPr lang="en-US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440124" y="1257418"/>
            <a:ext cx="393234" cy="1752097"/>
            <a:chOff x="1374655" y="4006668"/>
            <a:chExt cx="393234" cy="1752097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1380406" y="4508796"/>
              <a:ext cx="33669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381067" y="4078790"/>
              <a:ext cx="0" cy="12283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1381067" y="4006668"/>
              <a:ext cx="3424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800" dirty="0" smtClean="0">
                  <a:solidFill>
                    <a:srgbClr val="0066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a</a:t>
              </a:r>
              <a:endParaRPr lang="en-US" sz="2800" dirty="0">
                <a:solidFill>
                  <a:srgbClr val="00660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1723512" y="4078790"/>
              <a:ext cx="0" cy="12283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1389534" y="4440872"/>
              <a:ext cx="3424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800" dirty="0" smtClean="0">
                  <a:solidFill>
                    <a:srgbClr val="0066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a</a:t>
              </a:r>
              <a:endParaRPr lang="en-US" sz="2800" dirty="0">
                <a:solidFill>
                  <a:srgbClr val="00660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380406" y="4824594"/>
              <a:ext cx="3874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400" i="1" dirty="0">
                  <a:solidFill>
                    <a:srgbClr val="006600"/>
                  </a:solidFill>
                </a:rPr>
                <a:t>t</a:t>
              </a:r>
              <a:r>
                <a:rPr lang="en-US" sz="2400" i="1" baseline="-25000" dirty="0" smtClean="0">
                  <a:solidFill>
                    <a:srgbClr val="006600"/>
                  </a:solidFill>
                </a:rPr>
                <a:t>1</a:t>
              </a:r>
              <a:endParaRPr lang="en-US" sz="2400" i="1" dirty="0">
                <a:solidFill>
                  <a:srgbClr val="006600"/>
                </a:solidFill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1380406" y="4077202"/>
              <a:ext cx="35157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380406" y="5309522"/>
              <a:ext cx="34310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1374655" y="5327878"/>
              <a:ext cx="34244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200" dirty="0" smtClean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0</a:t>
              </a:r>
              <a:endParaRPr lang="en-US" sz="2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741062" y="1297219"/>
            <a:ext cx="436598" cy="1709591"/>
            <a:chOff x="2728436" y="4047570"/>
            <a:chExt cx="436598" cy="1709591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2777551" y="4511955"/>
              <a:ext cx="33669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778212" y="4077186"/>
              <a:ext cx="0" cy="12283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3120657" y="4077186"/>
              <a:ext cx="0" cy="12283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2763895" y="4447735"/>
              <a:ext cx="3424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800" dirty="0" smtClean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d</a:t>
              </a:r>
              <a:endParaRPr lang="en-US" sz="28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777551" y="4822990"/>
              <a:ext cx="3874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400" i="1" dirty="0" smtClean="0">
                  <a:solidFill>
                    <a:srgbClr val="C00000"/>
                  </a:solidFill>
                </a:rPr>
                <a:t>t</a:t>
              </a:r>
              <a:r>
                <a:rPr lang="en-US" sz="2400" i="1" baseline="-25000" dirty="0" smtClean="0">
                  <a:solidFill>
                    <a:srgbClr val="C00000"/>
                  </a:solidFill>
                </a:rPr>
                <a:t>4</a:t>
              </a:r>
              <a:endParaRPr lang="en-US" sz="2400" i="1" dirty="0">
                <a:solidFill>
                  <a:srgbClr val="C00000"/>
                </a:solidFill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2777551" y="4080361"/>
              <a:ext cx="35157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777551" y="5312681"/>
              <a:ext cx="34310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2771800" y="5326274"/>
              <a:ext cx="34244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200" dirty="0" smtClean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0</a:t>
              </a:r>
              <a:endParaRPr lang="en-US" sz="22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728436" y="4047570"/>
              <a:ext cx="3424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≫</a:t>
              </a:r>
              <a:endParaRPr lang="en-US" sz="24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089460" y="1259604"/>
            <a:ext cx="393399" cy="1744471"/>
            <a:chOff x="2691987" y="4010442"/>
            <a:chExt cx="393399" cy="1744471"/>
          </a:xfrm>
        </p:grpSpPr>
        <p:sp>
          <p:nvSpPr>
            <p:cNvPr id="51" name="TextBox 50"/>
            <p:cNvSpPr txBox="1"/>
            <p:nvPr/>
          </p:nvSpPr>
          <p:spPr>
            <a:xfrm>
              <a:off x="2742941" y="5324026"/>
              <a:ext cx="34244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200" dirty="0" smtClean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1</a:t>
              </a:r>
              <a:endParaRPr lang="en-US" sz="2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2733452" y="4511294"/>
              <a:ext cx="33669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2734113" y="4081288"/>
              <a:ext cx="0" cy="12283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3076558" y="4081288"/>
              <a:ext cx="0" cy="12283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2733452" y="4079701"/>
              <a:ext cx="35157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733452" y="5312020"/>
              <a:ext cx="34310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2728291" y="4010442"/>
              <a:ext cx="3424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800" dirty="0" smtClean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b</a:t>
              </a:r>
              <a:endParaRPr lang="en-US" sz="28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691987" y="4481562"/>
              <a:ext cx="3424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≫</a:t>
              </a:r>
              <a:endParaRPr lang="en-US" sz="24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6432416" y="1258839"/>
            <a:ext cx="393399" cy="1744471"/>
            <a:chOff x="2691987" y="4010442"/>
            <a:chExt cx="393399" cy="1744471"/>
          </a:xfrm>
        </p:grpSpPr>
        <p:sp>
          <p:nvSpPr>
            <p:cNvPr id="68" name="TextBox 67"/>
            <p:cNvSpPr txBox="1"/>
            <p:nvPr/>
          </p:nvSpPr>
          <p:spPr>
            <a:xfrm>
              <a:off x="2742941" y="5324026"/>
              <a:ext cx="34244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200" dirty="0" smtClean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0</a:t>
              </a:r>
              <a:endParaRPr lang="en-US" sz="22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cxnSp>
          <p:nvCxnSpPr>
            <p:cNvPr id="69" name="Straight Connector 68"/>
            <p:cNvCxnSpPr/>
            <p:nvPr/>
          </p:nvCxnSpPr>
          <p:spPr>
            <a:xfrm>
              <a:off x="2733452" y="4511294"/>
              <a:ext cx="33669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2734113" y="4081288"/>
              <a:ext cx="0" cy="12283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3076558" y="4081288"/>
              <a:ext cx="0" cy="12283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2733452" y="4082876"/>
              <a:ext cx="35157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2733452" y="5312020"/>
              <a:ext cx="34310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>
              <a:off x="2734641" y="4010442"/>
              <a:ext cx="3424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800" dirty="0" smtClean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x</a:t>
              </a:r>
              <a:endParaRPr lang="en-US" sz="28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2691987" y="4481562"/>
              <a:ext cx="3424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≫</a:t>
              </a:r>
              <a:endParaRPr lang="en-US" sz="24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6814945" y="1261688"/>
            <a:ext cx="387483" cy="1752097"/>
            <a:chOff x="1380406" y="4006668"/>
            <a:chExt cx="387483" cy="1752097"/>
          </a:xfrm>
        </p:grpSpPr>
        <p:cxnSp>
          <p:nvCxnSpPr>
            <p:cNvPr id="77" name="Straight Connector 76"/>
            <p:cNvCxnSpPr/>
            <p:nvPr/>
          </p:nvCxnSpPr>
          <p:spPr>
            <a:xfrm>
              <a:off x="1380406" y="4508796"/>
              <a:ext cx="33669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1381067" y="4078790"/>
              <a:ext cx="0" cy="12283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/>
            <p:cNvSpPr txBox="1"/>
            <p:nvPr/>
          </p:nvSpPr>
          <p:spPr>
            <a:xfrm>
              <a:off x="1381067" y="4006668"/>
              <a:ext cx="3424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800" dirty="0" smtClean="0">
                  <a:solidFill>
                    <a:srgbClr val="0066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e</a:t>
              </a:r>
              <a:endParaRPr lang="en-US" sz="2800" dirty="0">
                <a:solidFill>
                  <a:srgbClr val="00660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cxnSp>
          <p:nvCxnSpPr>
            <p:cNvPr id="80" name="Straight Connector 79"/>
            <p:cNvCxnSpPr/>
            <p:nvPr/>
          </p:nvCxnSpPr>
          <p:spPr>
            <a:xfrm>
              <a:off x="1723512" y="4078790"/>
              <a:ext cx="0" cy="12283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/>
            <p:cNvSpPr txBox="1"/>
            <p:nvPr/>
          </p:nvSpPr>
          <p:spPr>
            <a:xfrm>
              <a:off x="1389534" y="4440872"/>
              <a:ext cx="3424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800" dirty="0" smtClean="0">
                  <a:solidFill>
                    <a:srgbClr val="0066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e</a:t>
              </a:r>
              <a:endParaRPr lang="en-US" sz="2800" dirty="0">
                <a:solidFill>
                  <a:srgbClr val="00660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1380406" y="4824594"/>
              <a:ext cx="3874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400" i="1" dirty="0" smtClean="0">
                  <a:solidFill>
                    <a:srgbClr val="006600"/>
                  </a:solidFill>
                </a:rPr>
                <a:t>t</a:t>
              </a:r>
              <a:r>
                <a:rPr lang="en-US" sz="2400" i="1" baseline="-25000" dirty="0" smtClean="0">
                  <a:solidFill>
                    <a:srgbClr val="006600"/>
                  </a:solidFill>
                </a:rPr>
                <a:t>5</a:t>
              </a:r>
              <a:endParaRPr lang="en-US" sz="2400" i="1" dirty="0">
                <a:solidFill>
                  <a:srgbClr val="006600"/>
                </a:solidFill>
              </a:endParaRPr>
            </a:p>
          </p:txBody>
        </p:sp>
        <p:cxnSp>
          <p:nvCxnSpPr>
            <p:cNvPr id="83" name="Straight Connector 82"/>
            <p:cNvCxnSpPr/>
            <p:nvPr/>
          </p:nvCxnSpPr>
          <p:spPr>
            <a:xfrm>
              <a:off x="1380406" y="4074027"/>
              <a:ext cx="35157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1380406" y="5306347"/>
              <a:ext cx="34310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/>
          </p:nvSpPr>
          <p:spPr>
            <a:xfrm>
              <a:off x="1389895" y="5327878"/>
              <a:ext cx="34244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200" dirty="0" smtClean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0</a:t>
              </a:r>
              <a:endParaRPr lang="en-US" sz="2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sp>
        <p:nvSpPr>
          <p:cNvPr id="88" name="TextBox 87"/>
          <p:cNvSpPr txBox="1"/>
          <p:nvPr/>
        </p:nvSpPr>
        <p:spPr>
          <a:xfrm>
            <a:off x="7956376" y="2996952"/>
            <a:ext cx="11156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defRPr>
            </a:lvl1pPr>
          </a:lstStyle>
          <a:p>
            <a:r>
              <a:rPr lang="en-US" sz="3000" b="1" dirty="0">
                <a:sym typeface="Symbol"/>
              </a:rPr>
              <a:t> = </a:t>
            </a:r>
            <a:r>
              <a:rPr lang="en-US" sz="3000" b="1" dirty="0" smtClean="0">
                <a:sym typeface="Symbol"/>
              </a:rPr>
              <a:t>1</a:t>
            </a:r>
            <a:endParaRPr lang="en-US" sz="3000" b="1" dirty="0"/>
          </a:p>
        </p:txBody>
      </p:sp>
      <p:grpSp>
        <p:nvGrpSpPr>
          <p:cNvPr id="124" name="Group 123"/>
          <p:cNvGrpSpPr/>
          <p:nvPr/>
        </p:nvGrpSpPr>
        <p:grpSpPr>
          <a:xfrm>
            <a:off x="7168560" y="1234214"/>
            <a:ext cx="1938934" cy="1759494"/>
            <a:chOff x="7270164" y="1031006"/>
            <a:chExt cx="1938934" cy="1759494"/>
          </a:xfrm>
        </p:grpSpPr>
        <p:sp>
          <p:nvSpPr>
            <p:cNvPr id="122" name="Rectangle 121"/>
            <p:cNvSpPr/>
            <p:nvPr/>
          </p:nvSpPr>
          <p:spPr>
            <a:xfrm>
              <a:off x="8478509" y="1102642"/>
              <a:ext cx="343106" cy="1249337"/>
            </a:xfrm>
            <a:prstGeom prst="rect">
              <a:avLst/>
            </a:prstGeom>
            <a:solidFill>
              <a:srgbClr val="FFC5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7712493" y="1412776"/>
              <a:ext cx="10105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8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=</a:t>
              </a:r>
              <a:endParaRPr lang="en-US" sz="2800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grpSp>
          <p:nvGrpSpPr>
            <p:cNvPr id="94" name="Group 93"/>
            <p:cNvGrpSpPr/>
            <p:nvPr/>
          </p:nvGrpSpPr>
          <p:grpSpPr>
            <a:xfrm>
              <a:off x="8124215" y="1031006"/>
              <a:ext cx="1084883" cy="1327446"/>
              <a:chOff x="6204698" y="3063248"/>
              <a:chExt cx="1084883" cy="1327446"/>
            </a:xfrm>
          </p:grpSpPr>
          <p:cxnSp>
            <p:nvCxnSpPr>
              <p:cNvPr id="98" name="Straight Connector 97"/>
              <p:cNvCxnSpPr/>
              <p:nvPr/>
            </p:nvCxnSpPr>
            <p:spPr>
              <a:xfrm>
                <a:off x="6205189" y="3571759"/>
                <a:ext cx="34468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flipH="1">
                <a:off x="6205189" y="3135370"/>
                <a:ext cx="661" cy="43204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TextBox 99"/>
              <p:cNvSpPr txBox="1"/>
              <p:nvPr/>
            </p:nvSpPr>
            <p:spPr>
              <a:xfrm>
                <a:off x="6205850" y="3063248"/>
                <a:ext cx="3424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800" dirty="0" smtClean="0">
                    <a:solidFill>
                      <a:srgbClr val="0066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endParaRPr lang="en-US" sz="2800" dirty="0">
                  <a:solidFill>
                    <a:srgbClr val="0066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cxnSp>
            <p:nvCxnSpPr>
              <p:cNvPr id="101" name="Straight Connector 100"/>
              <p:cNvCxnSpPr/>
              <p:nvPr/>
            </p:nvCxnSpPr>
            <p:spPr>
              <a:xfrm>
                <a:off x="6548295" y="3135370"/>
                <a:ext cx="0" cy="43000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>
                <a:off x="6908335" y="3135370"/>
                <a:ext cx="0" cy="43000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/>
            </p:nvSpPr>
            <p:spPr>
              <a:xfrm>
                <a:off x="6908996" y="3064140"/>
                <a:ext cx="3424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800" dirty="0" smtClean="0">
                    <a:solidFill>
                      <a:srgbClr val="0066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e</a:t>
                </a:r>
                <a:endParaRPr lang="en-US" sz="2800" dirty="0">
                  <a:solidFill>
                    <a:srgbClr val="0066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cxnSp>
            <p:nvCxnSpPr>
              <p:cNvPr id="104" name="Straight Connector 103"/>
              <p:cNvCxnSpPr/>
              <p:nvPr/>
            </p:nvCxnSpPr>
            <p:spPr>
              <a:xfrm>
                <a:off x="7251441" y="3135370"/>
                <a:ext cx="0" cy="43000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TextBox 104"/>
              <p:cNvSpPr txBox="1"/>
              <p:nvPr/>
            </p:nvSpPr>
            <p:spPr>
              <a:xfrm>
                <a:off x="6214317" y="3510135"/>
                <a:ext cx="3424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800" dirty="0" smtClean="0">
                    <a:solidFill>
                      <a:srgbClr val="0066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endParaRPr lang="en-US" sz="2800" dirty="0">
                  <a:solidFill>
                    <a:srgbClr val="0066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6910873" y="3510135"/>
                <a:ext cx="3424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800" dirty="0" smtClean="0">
                    <a:solidFill>
                      <a:srgbClr val="0066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e</a:t>
                </a:r>
                <a:endParaRPr lang="en-US" sz="2800" dirty="0">
                  <a:solidFill>
                    <a:srgbClr val="0066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6205189" y="3893857"/>
                <a:ext cx="3874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i="1" dirty="0">
                    <a:solidFill>
                      <a:srgbClr val="006600"/>
                    </a:solidFill>
                  </a:rPr>
                  <a:t>t</a:t>
                </a:r>
                <a:r>
                  <a:rPr lang="en-US" sz="2400" i="1" baseline="-25000" dirty="0" smtClean="0">
                    <a:solidFill>
                      <a:srgbClr val="006600"/>
                    </a:solidFill>
                  </a:rPr>
                  <a:t>1</a:t>
                </a:r>
                <a:endParaRPr lang="en-US" sz="2400" i="1" dirty="0">
                  <a:solidFill>
                    <a:srgbClr val="006600"/>
                  </a:solidFill>
                </a:endParaRPr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6902098" y="3893578"/>
                <a:ext cx="3874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i="1" dirty="0" smtClean="0">
                    <a:solidFill>
                      <a:srgbClr val="006600"/>
                    </a:solidFill>
                  </a:rPr>
                  <a:t>t</a:t>
                </a:r>
                <a:r>
                  <a:rPr lang="en-US" sz="2400" i="1" baseline="-25000" dirty="0" smtClean="0">
                    <a:solidFill>
                      <a:srgbClr val="006600"/>
                    </a:solidFill>
                  </a:rPr>
                  <a:t>5</a:t>
                </a:r>
                <a:endParaRPr lang="en-US" sz="2400" i="1" dirty="0">
                  <a:solidFill>
                    <a:srgbClr val="006600"/>
                  </a:solidFill>
                </a:endParaRPr>
              </a:p>
            </p:txBody>
          </p:sp>
          <p:cxnSp>
            <p:nvCxnSpPr>
              <p:cNvPr id="109" name="Straight Connector 108"/>
              <p:cNvCxnSpPr/>
              <p:nvPr/>
            </p:nvCxnSpPr>
            <p:spPr>
              <a:xfrm>
                <a:off x="6205189" y="3135370"/>
                <a:ext cx="34310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>
                <a:off x="6205189" y="4383548"/>
                <a:ext cx="104625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flipH="1">
                <a:off x="6204698" y="3578495"/>
                <a:ext cx="1" cy="79791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flipH="1">
                <a:off x="6548296" y="3520776"/>
                <a:ext cx="1" cy="8627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 flipH="1">
                <a:off x="6908335" y="3566921"/>
                <a:ext cx="1" cy="81795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/>
              <p:nvPr/>
            </p:nvCxnSpPr>
            <p:spPr>
              <a:xfrm>
                <a:off x="7251440" y="3520776"/>
                <a:ext cx="1" cy="86991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>
                <a:off x="6549875" y="3135370"/>
                <a:ext cx="359121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>
                <a:off x="6902098" y="3135370"/>
                <a:ext cx="35781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>
                <a:off x="6549875" y="3572958"/>
                <a:ext cx="359121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>
                <a:off x="6902098" y="3572780"/>
                <a:ext cx="34934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9" name="TextBox 118"/>
              <p:cNvSpPr txBox="1"/>
              <p:nvPr/>
            </p:nvSpPr>
            <p:spPr>
              <a:xfrm>
                <a:off x="6513070" y="3123412"/>
                <a:ext cx="3424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≫</a:t>
                </a:r>
                <a:endParaRPr lang="en-US" sz="2400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6551074" y="3520172"/>
                <a:ext cx="3424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800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d</a:t>
                </a:r>
                <a:endParaRPr lang="en-US" sz="2800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121" name="TextBox 120"/>
              <p:cNvSpPr txBox="1"/>
              <p:nvPr/>
            </p:nvSpPr>
            <p:spPr>
              <a:xfrm>
                <a:off x="6544136" y="3899262"/>
                <a:ext cx="3874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i="1" dirty="0" smtClean="0">
                    <a:solidFill>
                      <a:srgbClr val="C00000"/>
                    </a:solidFill>
                  </a:rPr>
                  <a:t>t</a:t>
                </a:r>
                <a:r>
                  <a:rPr lang="en-US" sz="2400" i="1" baseline="-25000" dirty="0" smtClean="0">
                    <a:solidFill>
                      <a:srgbClr val="C00000"/>
                    </a:solidFill>
                  </a:rPr>
                  <a:t>4</a:t>
                </a:r>
                <a:endParaRPr lang="en-US" sz="2400" i="1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95" name="TextBox 94"/>
            <p:cNvSpPr txBox="1"/>
            <p:nvPr/>
          </p:nvSpPr>
          <p:spPr>
            <a:xfrm>
              <a:off x="8127246" y="2359613"/>
              <a:ext cx="34244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200" dirty="0" smtClean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0</a:t>
              </a:r>
              <a:endParaRPr lang="en-US" sz="2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8489641" y="2359613"/>
              <a:ext cx="34244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200" dirty="0" smtClean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0</a:t>
              </a:r>
              <a:endParaRPr lang="en-US" sz="22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8842061" y="2359613"/>
              <a:ext cx="34244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200" dirty="0" smtClean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0</a:t>
              </a:r>
              <a:endParaRPr lang="en-US" sz="2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7270164" y="1408461"/>
              <a:ext cx="10105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8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γ</a:t>
              </a:r>
              <a:r>
                <a:rPr lang="en-US" sz="2800" baseline="-250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11</a:t>
              </a:r>
              <a:endParaRPr lang="en-US" sz="2800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cxnSp>
        <p:nvCxnSpPr>
          <p:cNvPr id="126" name="Straight Arrow Connector 125"/>
          <p:cNvCxnSpPr/>
          <p:nvPr/>
        </p:nvCxnSpPr>
        <p:spPr>
          <a:xfrm flipH="1" flipV="1">
            <a:off x="5983918" y="2933287"/>
            <a:ext cx="570838" cy="236836"/>
          </a:xfrm>
          <a:prstGeom prst="straightConnector1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 flipV="1">
            <a:off x="6258242" y="2933287"/>
            <a:ext cx="296513" cy="236836"/>
          </a:xfrm>
          <a:prstGeom prst="straightConnector1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/>
          <p:nvPr/>
        </p:nvCxnSpPr>
        <p:spPr>
          <a:xfrm flipV="1">
            <a:off x="6645434" y="2933287"/>
            <a:ext cx="1814998" cy="224370"/>
          </a:xfrm>
          <a:prstGeom prst="straightConnector1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/>
          <p:cNvSpPr txBox="1"/>
          <p:nvPr/>
        </p:nvSpPr>
        <p:spPr>
          <a:xfrm>
            <a:off x="5546556" y="890802"/>
            <a:ext cx="3595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simulating repair via “free” moves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151" name="Object 1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2446992"/>
              </p:ext>
            </p:extLst>
          </p:nvPr>
        </p:nvGraphicFramePr>
        <p:xfrm>
          <a:off x="182356" y="1229062"/>
          <a:ext cx="4175498" cy="2611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75" name="Visio" r:id="rId6" imgW="3479582" imgH="2176023" progId="Visio.Drawing.11">
                  <p:embed/>
                </p:oleObj>
              </mc:Choice>
              <mc:Fallback>
                <p:oleObj name="Visio" r:id="rId6" imgW="3479582" imgH="2176023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2356" y="1229062"/>
                        <a:ext cx="4175498" cy="26112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8" name="Group 387"/>
          <p:cNvGrpSpPr/>
          <p:nvPr/>
        </p:nvGrpSpPr>
        <p:grpSpPr>
          <a:xfrm>
            <a:off x="1475656" y="4005064"/>
            <a:ext cx="6098960" cy="2356335"/>
            <a:chOff x="1475656" y="4005064"/>
            <a:chExt cx="6098960" cy="2356335"/>
          </a:xfrm>
        </p:grpSpPr>
        <p:sp>
          <p:nvSpPr>
            <p:cNvPr id="245" name="TextBox 244"/>
            <p:cNvSpPr txBox="1"/>
            <p:nvPr/>
          </p:nvSpPr>
          <p:spPr>
            <a:xfrm>
              <a:off x="6458936" y="5807401"/>
              <a:ext cx="111568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20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defRPr>
              </a:lvl1pPr>
            </a:lstStyle>
            <a:p>
              <a:r>
                <a:rPr lang="en-US" sz="3000" b="1" dirty="0">
                  <a:sym typeface="Symbol"/>
                </a:rPr>
                <a:t> = </a:t>
              </a:r>
              <a:r>
                <a:rPr lang="en-US" sz="3000" b="1" dirty="0" smtClean="0">
                  <a:sym typeface="Symbol"/>
                </a:rPr>
                <a:t>1</a:t>
              </a:r>
              <a:endParaRPr lang="en-US" sz="3000" b="1" dirty="0"/>
            </a:p>
          </p:txBody>
        </p:sp>
        <p:grpSp>
          <p:nvGrpSpPr>
            <p:cNvPr id="387" name="Group 386"/>
            <p:cNvGrpSpPr/>
            <p:nvPr/>
          </p:nvGrpSpPr>
          <p:grpSpPr>
            <a:xfrm>
              <a:off x="1475656" y="4008492"/>
              <a:ext cx="3068597" cy="1757602"/>
              <a:chOff x="1938184" y="4232852"/>
              <a:chExt cx="3068597" cy="1757602"/>
            </a:xfrm>
          </p:grpSpPr>
          <p:sp>
            <p:nvSpPr>
              <p:cNvPr id="283" name="TextBox 282"/>
              <p:cNvSpPr txBox="1"/>
              <p:nvPr/>
            </p:nvSpPr>
            <p:spPr>
              <a:xfrm>
                <a:off x="1938184" y="4599356"/>
                <a:ext cx="104062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γ</a:t>
                </a:r>
                <a:r>
                  <a:rPr lang="en-US" sz="2800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12</a:t>
                </a:r>
                <a:r>
                  <a:rPr lang="en-AU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</a:t>
                </a:r>
                <a:endParaRPr lang="en-US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grpSp>
            <p:nvGrpSpPr>
              <p:cNvPr id="284" name="Group 283"/>
              <p:cNvGrpSpPr/>
              <p:nvPr/>
            </p:nvGrpSpPr>
            <p:grpSpPr>
              <a:xfrm>
                <a:off x="2920024" y="4232852"/>
                <a:ext cx="393234" cy="1752097"/>
                <a:chOff x="1374655" y="4006668"/>
                <a:chExt cx="393234" cy="1752097"/>
              </a:xfrm>
            </p:grpSpPr>
            <p:cxnSp>
              <p:nvCxnSpPr>
                <p:cNvPr id="324" name="Straight Connector 323"/>
                <p:cNvCxnSpPr/>
                <p:nvPr/>
              </p:nvCxnSpPr>
              <p:spPr>
                <a:xfrm>
                  <a:off x="1380406" y="4511177"/>
                  <a:ext cx="336694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5" name="Straight Connector 324"/>
                <p:cNvCxnSpPr/>
                <p:nvPr/>
              </p:nvCxnSpPr>
              <p:spPr>
                <a:xfrm>
                  <a:off x="1381067" y="4078790"/>
                  <a:ext cx="0" cy="122835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6" name="TextBox 325"/>
                <p:cNvSpPr txBox="1"/>
                <p:nvPr/>
              </p:nvSpPr>
              <p:spPr>
                <a:xfrm>
                  <a:off x="1382807" y="4006668"/>
                  <a:ext cx="34244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AU" sz="2800" dirty="0" smtClean="0">
                      <a:solidFill>
                        <a:srgbClr val="00660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a</a:t>
                  </a:r>
                  <a:endParaRPr lang="en-US" sz="2800" dirty="0">
                    <a:solidFill>
                      <a:srgbClr val="0066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  <p:cxnSp>
              <p:nvCxnSpPr>
                <p:cNvPr id="327" name="Straight Connector 326"/>
                <p:cNvCxnSpPr/>
                <p:nvPr/>
              </p:nvCxnSpPr>
              <p:spPr>
                <a:xfrm>
                  <a:off x="1723512" y="4078790"/>
                  <a:ext cx="0" cy="122835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8" name="TextBox 327"/>
                <p:cNvSpPr txBox="1"/>
                <p:nvPr/>
              </p:nvSpPr>
              <p:spPr>
                <a:xfrm>
                  <a:off x="1380426" y="4440872"/>
                  <a:ext cx="34244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AU" sz="2800" dirty="0" smtClean="0">
                      <a:solidFill>
                        <a:srgbClr val="00660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a</a:t>
                  </a:r>
                  <a:endParaRPr lang="en-US" sz="2800" dirty="0">
                    <a:solidFill>
                      <a:srgbClr val="0066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  <p:sp>
              <p:nvSpPr>
                <p:cNvPr id="329" name="TextBox 328"/>
                <p:cNvSpPr txBox="1"/>
                <p:nvPr/>
              </p:nvSpPr>
              <p:spPr>
                <a:xfrm>
                  <a:off x="1380406" y="4824594"/>
                  <a:ext cx="38748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AU" sz="2400" i="1" dirty="0">
                      <a:solidFill>
                        <a:srgbClr val="006600"/>
                      </a:solidFill>
                    </a:rPr>
                    <a:t>t</a:t>
                  </a:r>
                  <a:r>
                    <a:rPr lang="en-US" sz="2400" i="1" baseline="-25000" dirty="0" smtClean="0">
                      <a:solidFill>
                        <a:srgbClr val="006600"/>
                      </a:solidFill>
                    </a:rPr>
                    <a:t>1</a:t>
                  </a:r>
                  <a:endParaRPr lang="en-US" sz="2400" i="1" dirty="0">
                    <a:solidFill>
                      <a:srgbClr val="006600"/>
                    </a:solidFill>
                  </a:endParaRPr>
                </a:p>
              </p:txBody>
            </p:sp>
            <p:cxnSp>
              <p:nvCxnSpPr>
                <p:cNvPr id="330" name="Straight Connector 329"/>
                <p:cNvCxnSpPr/>
                <p:nvPr/>
              </p:nvCxnSpPr>
              <p:spPr>
                <a:xfrm>
                  <a:off x="1380406" y="4086463"/>
                  <a:ext cx="35157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1" name="Straight Connector 330"/>
                <p:cNvCxnSpPr/>
                <p:nvPr/>
              </p:nvCxnSpPr>
              <p:spPr>
                <a:xfrm>
                  <a:off x="1380406" y="5314285"/>
                  <a:ext cx="34310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2" name="TextBox 331"/>
                <p:cNvSpPr txBox="1"/>
                <p:nvPr/>
              </p:nvSpPr>
              <p:spPr>
                <a:xfrm>
                  <a:off x="1374655" y="5327878"/>
                  <a:ext cx="342445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AU" sz="2200" dirty="0" smtClean="0">
                      <a:solidFill>
                        <a:srgbClr val="0070C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0</a:t>
                  </a:r>
                  <a:endParaRPr lang="en-US" sz="22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p:grpSp>
          <p:grpSp>
            <p:nvGrpSpPr>
              <p:cNvPr id="285" name="Group 284"/>
              <p:cNvGrpSpPr/>
              <p:nvPr/>
            </p:nvGrpSpPr>
            <p:grpSpPr>
              <a:xfrm>
                <a:off x="3216865" y="4285228"/>
                <a:ext cx="436358" cy="1704467"/>
                <a:chOff x="1331531" y="4054298"/>
                <a:chExt cx="436358" cy="1704467"/>
              </a:xfrm>
            </p:grpSpPr>
            <p:cxnSp>
              <p:nvCxnSpPr>
                <p:cNvPr id="315" name="Straight Connector 314"/>
                <p:cNvCxnSpPr/>
                <p:nvPr/>
              </p:nvCxnSpPr>
              <p:spPr>
                <a:xfrm>
                  <a:off x="1380406" y="4508796"/>
                  <a:ext cx="336694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6" name="Straight Connector 315"/>
                <p:cNvCxnSpPr/>
                <p:nvPr/>
              </p:nvCxnSpPr>
              <p:spPr>
                <a:xfrm>
                  <a:off x="1381067" y="4078790"/>
                  <a:ext cx="0" cy="122835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7" name="TextBox 316"/>
                <p:cNvSpPr txBox="1"/>
                <p:nvPr/>
              </p:nvSpPr>
              <p:spPr>
                <a:xfrm>
                  <a:off x="1331531" y="4054298"/>
                  <a:ext cx="34244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solidFill>
                        <a:srgbClr val="00660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≫</a:t>
                  </a:r>
                </a:p>
              </p:txBody>
            </p:sp>
            <p:cxnSp>
              <p:nvCxnSpPr>
                <p:cNvPr id="318" name="Straight Connector 317"/>
                <p:cNvCxnSpPr/>
                <p:nvPr/>
              </p:nvCxnSpPr>
              <p:spPr>
                <a:xfrm>
                  <a:off x="1723512" y="4078790"/>
                  <a:ext cx="0" cy="122835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9" name="TextBox 318"/>
                <p:cNvSpPr txBox="1"/>
                <p:nvPr/>
              </p:nvSpPr>
              <p:spPr>
                <a:xfrm>
                  <a:off x="1389534" y="4440872"/>
                  <a:ext cx="34244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2800" dirty="0">
                    <a:solidFill>
                      <a:srgbClr val="0066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  <p:sp>
              <p:nvSpPr>
                <p:cNvPr id="320" name="TextBox 319"/>
                <p:cNvSpPr txBox="1"/>
                <p:nvPr/>
              </p:nvSpPr>
              <p:spPr>
                <a:xfrm>
                  <a:off x="1380406" y="4824594"/>
                  <a:ext cx="38748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AU" sz="2400" i="1" dirty="0" smtClean="0">
                      <a:solidFill>
                        <a:srgbClr val="006600"/>
                      </a:solidFill>
                    </a:rPr>
                    <a:t>t</a:t>
                  </a:r>
                  <a:r>
                    <a:rPr lang="en-US" sz="2400" i="1" baseline="-25000" dirty="0" smtClean="0">
                      <a:solidFill>
                        <a:srgbClr val="006600"/>
                      </a:solidFill>
                    </a:rPr>
                    <a:t>7</a:t>
                  </a:r>
                  <a:endParaRPr lang="en-US" sz="2400" i="1" dirty="0">
                    <a:solidFill>
                      <a:srgbClr val="006600"/>
                    </a:solidFill>
                  </a:endParaRPr>
                </a:p>
              </p:txBody>
            </p:sp>
            <p:cxnSp>
              <p:nvCxnSpPr>
                <p:cNvPr id="321" name="Straight Connector 320"/>
                <p:cNvCxnSpPr/>
                <p:nvPr/>
              </p:nvCxnSpPr>
              <p:spPr>
                <a:xfrm>
                  <a:off x="1380406" y="4078790"/>
                  <a:ext cx="35157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2" name="Straight Connector 321"/>
                <p:cNvCxnSpPr/>
                <p:nvPr/>
              </p:nvCxnSpPr>
              <p:spPr>
                <a:xfrm>
                  <a:off x="1380406" y="5306665"/>
                  <a:ext cx="34310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3" name="TextBox 322"/>
                <p:cNvSpPr txBox="1"/>
                <p:nvPr/>
              </p:nvSpPr>
              <p:spPr>
                <a:xfrm>
                  <a:off x="1374655" y="5327878"/>
                  <a:ext cx="342445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AU" sz="2200" dirty="0" smtClean="0">
                      <a:solidFill>
                        <a:srgbClr val="0070C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0</a:t>
                  </a:r>
                  <a:endParaRPr lang="en-US" sz="22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p:grpSp>
          <p:grpSp>
            <p:nvGrpSpPr>
              <p:cNvPr id="286" name="Group 285"/>
              <p:cNvGrpSpPr/>
              <p:nvPr/>
            </p:nvGrpSpPr>
            <p:grpSpPr>
              <a:xfrm>
                <a:off x="3555606" y="4237598"/>
                <a:ext cx="404364" cy="1752097"/>
                <a:chOff x="1327615" y="4006668"/>
                <a:chExt cx="404364" cy="1752097"/>
              </a:xfrm>
            </p:grpSpPr>
            <p:cxnSp>
              <p:nvCxnSpPr>
                <p:cNvPr id="307" name="Straight Connector 306"/>
                <p:cNvCxnSpPr/>
                <p:nvPr/>
              </p:nvCxnSpPr>
              <p:spPr>
                <a:xfrm>
                  <a:off x="1380406" y="4508796"/>
                  <a:ext cx="336694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8" name="Straight Connector 307"/>
                <p:cNvCxnSpPr/>
                <p:nvPr/>
              </p:nvCxnSpPr>
              <p:spPr>
                <a:xfrm>
                  <a:off x="1381067" y="4078790"/>
                  <a:ext cx="0" cy="122835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9" name="TextBox 308"/>
                <p:cNvSpPr txBox="1"/>
                <p:nvPr/>
              </p:nvSpPr>
              <p:spPr>
                <a:xfrm>
                  <a:off x="1381067" y="4006668"/>
                  <a:ext cx="34244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AU" sz="2800" dirty="0" smtClean="0">
                      <a:solidFill>
                        <a:srgbClr val="C0000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b</a:t>
                  </a:r>
                  <a:endParaRPr lang="en-US" sz="28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  <p:cxnSp>
              <p:nvCxnSpPr>
                <p:cNvPr id="310" name="Straight Connector 309"/>
                <p:cNvCxnSpPr/>
                <p:nvPr/>
              </p:nvCxnSpPr>
              <p:spPr>
                <a:xfrm>
                  <a:off x="1723512" y="4078790"/>
                  <a:ext cx="0" cy="122835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1" name="TextBox 310"/>
                <p:cNvSpPr txBox="1"/>
                <p:nvPr/>
              </p:nvSpPr>
              <p:spPr>
                <a:xfrm>
                  <a:off x="1327615" y="4507554"/>
                  <a:ext cx="34244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solidFill>
                        <a:srgbClr val="C0000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≫</a:t>
                  </a:r>
                </a:p>
              </p:txBody>
            </p:sp>
            <p:cxnSp>
              <p:nvCxnSpPr>
                <p:cNvPr id="312" name="Straight Connector 311"/>
                <p:cNvCxnSpPr/>
                <p:nvPr/>
              </p:nvCxnSpPr>
              <p:spPr>
                <a:xfrm>
                  <a:off x="1380406" y="4078790"/>
                  <a:ext cx="35157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3" name="Straight Connector 312"/>
                <p:cNvCxnSpPr/>
                <p:nvPr/>
              </p:nvCxnSpPr>
              <p:spPr>
                <a:xfrm>
                  <a:off x="1380406" y="5309523"/>
                  <a:ext cx="34310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4" name="TextBox 313"/>
                <p:cNvSpPr txBox="1"/>
                <p:nvPr/>
              </p:nvSpPr>
              <p:spPr>
                <a:xfrm>
                  <a:off x="1374655" y="5327878"/>
                  <a:ext cx="342445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AU" sz="2200" dirty="0" smtClean="0">
                      <a:solidFill>
                        <a:srgbClr val="0070C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1</a:t>
                  </a:r>
                  <a:endParaRPr lang="en-US" sz="22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p:grpSp>
          <p:grpSp>
            <p:nvGrpSpPr>
              <p:cNvPr id="288" name="Group 287"/>
              <p:cNvGrpSpPr/>
              <p:nvPr/>
            </p:nvGrpSpPr>
            <p:grpSpPr>
              <a:xfrm>
                <a:off x="4283732" y="4238214"/>
                <a:ext cx="387483" cy="1749233"/>
                <a:chOff x="5840701" y="3999330"/>
                <a:chExt cx="387483" cy="1749233"/>
              </a:xfrm>
            </p:grpSpPr>
            <p:grpSp>
              <p:nvGrpSpPr>
                <p:cNvPr id="289" name="Group 288"/>
                <p:cNvGrpSpPr/>
                <p:nvPr/>
              </p:nvGrpSpPr>
              <p:grpSpPr>
                <a:xfrm>
                  <a:off x="5842741" y="3999330"/>
                  <a:ext cx="357324" cy="1749233"/>
                  <a:chOff x="2727701" y="4005680"/>
                  <a:chExt cx="357324" cy="1749233"/>
                </a:xfrm>
              </p:grpSpPr>
              <p:sp>
                <p:nvSpPr>
                  <p:cNvPr id="291" name="TextBox 290"/>
                  <p:cNvSpPr txBox="1"/>
                  <p:nvPr/>
                </p:nvSpPr>
                <p:spPr>
                  <a:xfrm>
                    <a:off x="2727701" y="5324026"/>
                    <a:ext cx="342445" cy="43088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AU" sz="220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0</a:t>
                    </a:r>
                    <a:endParaRPr lang="en-US" sz="2200" dirty="0">
                      <a:solidFill>
                        <a:srgbClr val="0070C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endParaRPr>
                  </a:p>
                </p:txBody>
              </p:sp>
              <p:cxnSp>
                <p:nvCxnSpPr>
                  <p:cNvPr id="292" name="Straight Connector 291"/>
                  <p:cNvCxnSpPr/>
                  <p:nvPr/>
                </p:nvCxnSpPr>
                <p:spPr>
                  <a:xfrm>
                    <a:off x="2733452" y="4508913"/>
                    <a:ext cx="336694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3" name="Straight Connector 292"/>
                  <p:cNvCxnSpPr/>
                  <p:nvPr/>
                </p:nvCxnSpPr>
                <p:spPr>
                  <a:xfrm>
                    <a:off x="2734113" y="4081288"/>
                    <a:ext cx="0" cy="1228352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4" name="Straight Connector 293"/>
                  <p:cNvCxnSpPr/>
                  <p:nvPr/>
                </p:nvCxnSpPr>
                <p:spPr>
                  <a:xfrm>
                    <a:off x="3076558" y="4081288"/>
                    <a:ext cx="0" cy="1228352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5" name="Straight Connector 294"/>
                  <p:cNvCxnSpPr/>
                  <p:nvPr/>
                </p:nvCxnSpPr>
                <p:spPr>
                  <a:xfrm>
                    <a:off x="2733452" y="4078907"/>
                    <a:ext cx="351573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6" name="Straight Connector 295"/>
                  <p:cNvCxnSpPr/>
                  <p:nvPr/>
                </p:nvCxnSpPr>
                <p:spPr>
                  <a:xfrm>
                    <a:off x="2733452" y="5307259"/>
                    <a:ext cx="343106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97" name="TextBox 296"/>
                  <p:cNvSpPr txBox="1"/>
                  <p:nvPr/>
                </p:nvSpPr>
                <p:spPr>
                  <a:xfrm>
                    <a:off x="2733495" y="4005680"/>
                    <a:ext cx="342445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AU" sz="2800" dirty="0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e</a:t>
                    </a:r>
                    <a:endParaRPr lang="en-US" sz="2800" dirty="0">
                      <a:solidFill>
                        <a:srgbClr val="00660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endParaRPr>
                  </a:p>
                </p:txBody>
              </p:sp>
              <p:sp>
                <p:nvSpPr>
                  <p:cNvPr id="298" name="TextBox 297"/>
                  <p:cNvSpPr txBox="1"/>
                  <p:nvPr/>
                </p:nvSpPr>
                <p:spPr>
                  <a:xfrm>
                    <a:off x="2734073" y="4441077"/>
                    <a:ext cx="342445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AU" sz="2800" dirty="0">
                        <a:solidFill>
                          <a:srgbClr val="0066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e</a:t>
                    </a:r>
                    <a:endParaRPr lang="en-US" sz="2800" dirty="0">
                      <a:solidFill>
                        <a:srgbClr val="00660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endParaRPr>
                  </a:p>
                </p:txBody>
              </p:sp>
            </p:grpSp>
            <p:sp>
              <p:nvSpPr>
                <p:cNvPr id="290" name="TextBox 289"/>
                <p:cNvSpPr txBox="1"/>
                <p:nvPr/>
              </p:nvSpPr>
              <p:spPr>
                <a:xfrm>
                  <a:off x="5840701" y="4816639"/>
                  <a:ext cx="38748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AU" sz="2400" i="1" dirty="0" smtClean="0">
                      <a:solidFill>
                        <a:srgbClr val="006600"/>
                      </a:solidFill>
                    </a:rPr>
                    <a:t>t</a:t>
                  </a:r>
                  <a:r>
                    <a:rPr lang="en-US" sz="2400" i="1" baseline="-25000" dirty="0" smtClean="0">
                      <a:solidFill>
                        <a:srgbClr val="006600"/>
                      </a:solidFill>
                    </a:rPr>
                    <a:t>5</a:t>
                  </a:r>
                  <a:endParaRPr lang="en-US" sz="2400" i="1" dirty="0">
                    <a:solidFill>
                      <a:srgbClr val="006600"/>
                    </a:solidFill>
                  </a:endParaRPr>
                </a:p>
              </p:txBody>
            </p:sp>
          </p:grpSp>
          <p:grpSp>
            <p:nvGrpSpPr>
              <p:cNvPr id="333" name="Group 332"/>
              <p:cNvGrpSpPr/>
              <p:nvPr/>
            </p:nvGrpSpPr>
            <p:grpSpPr>
              <a:xfrm>
                <a:off x="3073995" y="5559567"/>
                <a:ext cx="1932786" cy="430887"/>
                <a:chOff x="1508292" y="5562843"/>
                <a:chExt cx="1932786" cy="430887"/>
              </a:xfrm>
            </p:grpSpPr>
            <p:sp>
              <p:nvSpPr>
                <p:cNvPr id="334" name="TextBox 333"/>
                <p:cNvSpPr txBox="1"/>
                <p:nvPr/>
              </p:nvSpPr>
              <p:spPr>
                <a:xfrm>
                  <a:off x="1508292" y="5590903"/>
                  <a:ext cx="34244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AU" dirty="0" smtClean="0">
                      <a:solidFill>
                        <a:srgbClr val="0070C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+</a:t>
                  </a:r>
                  <a:endParaRPr lang="en-US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  <p:sp>
              <p:nvSpPr>
                <p:cNvPr id="335" name="TextBox 334"/>
                <p:cNvSpPr txBox="1"/>
                <p:nvPr/>
              </p:nvSpPr>
              <p:spPr>
                <a:xfrm>
                  <a:off x="1866174" y="5593323"/>
                  <a:ext cx="34244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AU" dirty="0" smtClean="0">
                      <a:solidFill>
                        <a:srgbClr val="0070C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+</a:t>
                  </a:r>
                  <a:endParaRPr lang="en-US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  <p:sp>
              <p:nvSpPr>
                <p:cNvPr id="336" name="TextBox 335"/>
                <p:cNvSpPr txBox="1"/>
                <p:nvPr/>
              </p:nvSpPr>
              <p:spPr>
                <a:xfrm>
                  <a:off x="2210602" y="5587459"/>
                  <a:ext cx="34244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AU" dirty="0" smtClean="0">
                      <a:solidFill>
                        <a:srgbClr val="0070C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+</a:t>
                  </a:r>
                  <a:endParaRPr lang="en-US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  <p:sp>
              <p:nvSpPr>
                <p:cNvPr id="337" name="TextBox 336"/>
                <p:cNvSpPr txBox="1"/>
                <p:nvPr/>
              </p:nvSpPr>
              <p:spPr>
                <a:xfrm>
                  <a:off x="2529774" y="5587459"/>
                  <a:ext cx="34244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AU" dirty="0" smtClean="0">
                      <a:solidFill>
                        <a:srgbClr val="0070C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+</a:t>
                  </a:r>
                  <a:endParaRPr lang="en-US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  <p:sp>
              <p:nvSpPr>
                <p:cNvPr id="338" name="TextBox 337"/>
                <p:cNvSpPr txBox="1"/>
                <p:nvPr/>
              </p:nvSpPr>
              <p:spPr>
                <a:xfrm>
                  <a:off x="2887688" y="5585703"/>
                  <a:ext cx="34244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AU" dirty="0" smtClean="0">
                      <a:solidFill>
                        <a:srgbClr val="0070C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=</a:t>
                  </a:r>
                  <a:endParaRPr lang="en-US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  <p:sp>
              <p:nvSpPr>
                <p:cNvPr id="339" name="TextBox 338"/>
                <p:cNvSpPr txBox="1"/>
                <p:nvPr/>
              </p:nvSpPr>
              <p:spPr>
                <a:xfrm>
                  <a:off x="3098633" y="5562843"/>
                  <a:ext cx="342445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AU" sz="2200" dirty="0" smtClean="0">
                      <a:solidFill>
                        <a:srgbClr val="0070C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1</a:t>
                  </a:r>
                  <a:endParaRPr lang="en-US" sz="22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p:grpSp>
          <p:grpSp>
            <p:nvGrpSpPr>
              <p:cNvPr id="340" name="Group 339"/>
              <p:cNvGrpSpPr/>
              <p:nvPr/>
            </p:nvGrpSpPr>
            <p:grpSpPr>
              <a:xfrm>
                <a:off x="3939882" y="4236328"/>
                <a:ext cx="393234" cy="1752097"/>
                <a:chOff x="1374655" y="4006668"/>
                <a:chExt cx="393234" cy="1752097"/>
              </a:xfrm>
            </p:grpSpPr>
            <p:cxnSp>
              <p:nvCxnSpPr>
                <p:cNvPr id="341" name="Straight Connector 340"/>
                <p:cNvCxnSpPr/>
                <p:nvPr/>
              </p:nvCxnSpPr>
              <p:spPr>
                <a:xfrm>
                  <a:off x="1380406" y="4511178"/>
                  <a:ext cx="336694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2" name="Straight Connector 341"/>
                <p:cNvCxnSpPr/>
                <p:nvPr/>
              </p:nvCxnSpPr>
              <p:spPr>
                <a:xfrm>
                  <a:off x="1381067" y="4078790"/>
                  <a:ext cx="0" cy="122835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3" name="TextBox 342"/>
                <p:cNvSpPr txBox="1"/>
                <p:nvPr/>
              </p:nvSpPr>
              <p:spPr>
                <a:xfrm>
                  <a:off x="1383544" y="4006668"/>
                  <a:ext cx="34244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AU" sz="2800" dirty="0" smtClean="0">
                      <a:solidFill>
                        <a:srgbClr val="00660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x</a:t>
                  </a:r>
                  <a:endParaRPr lang="en-US" sz="2800" dirty="0">
                    <a:solidFill>
                      <a:srgbClr val="0066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  <p:cxnSp>
              <p:nvCxnSpPr>
                <p:cNvPr id="344" name="Straight Connector 343"/>
                <p:cNvCxnSpPr/>
                <p:nvPr/>
              </p:nvCxnSpPr>
              <p:spPr>
                <a:xfrm>
                  <a:off x="1723512" y="4078790"/>
                  <a:ext cx="0" cy="122835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5" name="TextBox 344"/>
                <p:cNvSpPr txBox="1"/>
                <p:nvPr/>
              </p:nvSpPr>
              <p:spPr>
                <a:xfrm>
                  <a:off x="1382966" y="4440872"/>
                  <a:ext cx="34244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AU" sz="2800" dirty="0" smtClean="0">
                      <a:solidFill>
                        <a:srgbClr val="00660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x</a:t>
                  </a:r>
                  <a:endParaRPr lang="en-US" sz="2800" dirty="0">
                    <a:solidFill>
                      <a:srgbClr val="0066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  <p:sp>
              <p:nvSpPr>
                <p:cNvPr id="346" name="TextBox 345"/>
                <p:cNvSpPr txBox="1"/>
                <p:nvPr/>
              </p:nvSpPr>
              <p:spPr>
                <a:xfrm>
                  <a:off x="1380406" y="4824594"/>
                  <a:ext cx="38748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AU" sz="2400" i="1" dirty="0" smtClean="0">
                      <a:solidFill>
                        <a:srgbClr val="006600"/>
                      </a:solidFill>
                    </a:rPr>
                    <a:t>t</a:t>
                  </a:r>
                  <a:r>
                    <a:rPr lang="en-US" sz="2400" i="1" baseline="-25000" dirty="0" smtClean="0">
                      <a:solidFill>
                        <a:srgbClr val="006600"/>
                      </a:solidFill>
                    </a:rPr>
                    <a:t>6</a:t>
                  </a:r>
                  <a:endParaRPr lang="en-US" sz="2400" i="1" dirty="0">
                    <a:solidFill>
                      <a:srgbClr val="006600"/>
                    </a:solidFill>
                  </a:endParaRPr>
                </a:p>
              </p:txBody>
            </p:sp>
            <p:cxnSp>
              <p:nvCxnSpPr>
                <p:cNvPr id="347" name="Straight Connector 346"/>
                <p:cNvCxnSpPr/>
                <p:nvPr/>
              </p:nvCxnSpPr>
              <p:spPr>
                <a:xfrm>
                  <a:off x="1380406" y="4078790"/>
                  <a:ext cx="35157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8" name="Straight Connector 347"/>
                <p:cNvCxnSpPr/>
                <p:nvPr/>
              </p:nvCxnSpPr>
              <p:spPr>
                <a:xfrm>
                  <a:off x="1380406" y="5309522"/>
                  <a:ext cx="34310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9" name="TextBox 348"/>
                <p:cNvSpPr txBox="1"/>
                <p:nvPr/>
              </p:nvSpPr>
              <p:spPr>
                <a:xfrm>
                  <a:off x="1374655" y="5327878"/>
                  <a:ext cx="342445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AU" sz="2200" dirty="0" smtClean="0">
                      <a:solidFill>
                        <a:srgbClr val="0070C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0</a:t>
                  </a:r>
                  <a:endParaRPr lang="en-US" sz="22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p:grpSp>
        </p:grpSp>
        <p:grpSp>
          <p:nvGrpSpPr>
            <p:cNvPr id="386" name="Group 385"/>
            <p:cNvGrpSpPr/>
            <p:nvPr/>
          </p:nvGrpSpPr>
          <p:grpSpPr>
            <a:xfrm>
              <a:off x="5220072" y="4005064"/>
              <a:ext cx="2294750" cy="1754462"/>
              <a:chOff x="5301586" y="4077072"/>
              <a:chExt cx="2294750" cy="1754462"/>
            </a:xfrm>
          </p:grpSpPr>
          <p:sp>
            <p:nvSpPr>
              <p:cNvPr id="350" name="TextBox 349"/>
              <p:cNvSpPr txBox="1"/>
              <p:nvPr/>
            </p:nvSpPr>
            <p:spPr>
              <a:xfrm>
                <a:off x="5301586" y="4443576"/>
                <a:ext cx="104062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γ</a:t>
                </a:r>
                <a:r>
                  <a:rPr lang="en-US" sz="2800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8</a:t>
                </a:r>
                <a:r>
                  <a:rPr lang="en-AU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</a:t>
                </a:r>
                <a:endParaRPr lang="en-US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grpSp>
            <p:nvGrpSpPr>
              <p:cNvPr id="351" name="Group 350"/>
              <p:cNvGrpSpPr/>
              <p:nvPr/>
            </p:nvGrpSpPr>
            <p:grpSpPr>
              <a:xfrm>
                <a:off x="6146689" y="4077072"/>
                <a:ext cx="387483" cy="1752097"/>
                <a:chOff x="1380406" y="4006668"/>
                <a:chExt cx="387483" cy="1752097"/>
              </a:xfrm>
            </p:grpSpPr>
            <p:cxnSp>
              <p:nvCxnSpPr>
                <p:cNvPr id="352" name="Straight Connector 351"/>
                <p:cNvCxnSpPr/>
                <p:nvPr/>
              </p:nvCxnSpPr>
              <p:spPr>
                <a:xfrm>
                  <a:off x="1380406" y="4508796"/>
                  <a:ext cx="336694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3" name="Straight Connector 352"/>
                <p:cNvCxnSpPr/>
                <p:nvPr/>
              </p:nvCxnSpPr>
              <p:spPr>
                <a:xfrm>
                  <a:off x="1381067" y="4078790"/>
                  <a:ext cx="0" cy="122835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4" name="TextBox 353"/>
                <p:cNvSpPr txBox="1"/>
                <p:nvPr/>
              </p:nvSpPr>
              <p:spPr>
                <a:xfrm>
                  <a:off x="1381067" y="4006668"/>
                  <a:ext cx="34244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AU" sz="2800" dirty="0" smtClean="0">
                      <a:solidFill>
                        <a:srgbClr val="00660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a</a:t>
                  </a:r>
                  <a:endParaRPr lang="en-US" sz="2800" dirty="0">
                    <a:solidFill>
                      <a:srgbClr val="0066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  <p:cxnSp>
              <p:nvCxnSpPr>
                <p:cNvPr id="355" name="Straight Connector 354"/>
                <p:cNvCxnSpPr/>
                <p:nvPr/>
              </p:nvCxnSpPr>
              <p:spPr>
                <a:xfrm>
                  <a:off x="1723512" y="4078790"/>
                  <a:ext cx="0" cy="122835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6" name="TextBox 355"/>
                <p:cNvSpPr txBox="1"/>
                <p:nvPr/>
              </p:nvSpPr>
              <p:spPr>
                <a:xfrm>
                  <a:off x="1389534" y="4440872"/>
                  <a:ext cx="34244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AU" sz="2800" dirty="0" smtClean="0">
                      <a:solidFill>
                        <a:srgbClr val="00660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a</a:t>
                  </a:r>
                  <a:endParaRPr lang="en-US" sz="2800" dirty="0">
                    <a:solidFill>
                      <a:srgbClr val="0066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  <p:sp>
              <p:nvSpPr>
                <p:cNvPr id="357" name="TextBox 356"/>
                <p:cNvSpPr txBox="1"/>
                <p:nvPr/>
              </p:nvSpPr>
              <p:spPr>
                <a:xfrm>
                  <a:off x="1380406" y="4824594"/>
                  <a:ext cx="38748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AU" sz="2400" i="1" dirty="0">
                      <a:solidFill>
                        <a:srgbClr val="006600"/>
                      </a:solidFill>
                    </a:rPr>
                    <a:t>t</a:t>
                  </a:r>
                  <a:r>
                    <a:rPr lang="en-US" sz="2400" i="1" baseline="-25000" dirty="0" smtClean="0">
                      <a:solidFill>
                        <a:srgbClr val="006600"/>
                      </a:solidFill>
                    </a:rPr>
                    <a:t>1</a:t>
                  </a:r>
                  <a:endParaRPr lang="en-US" sz="2400" i="1" dirty="0">
                    <a:solidFill>
                      <a:srgbClr val="006600"/>
                    </a:solidFill>
                  </a:endParaRPr>
                </a:p>
              </p:txBody>
            </p:sp>
            <p:cxnSp>
              <p:nvCxnSpPr>
                <p:cNvPr id="358" name="Straight Connector 357"/>
                <p:cNvCxnSpPr/>
                <p:nvPr/>
              </p:nvCxnSpPr>
              <p:spPr>
                <a:xfrm>
                  <a:off x="1380406" y="4080113"/>
                  <a:ext cx="35157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9" name="Straight Connector 358"/>
                <p:cNvCxnSpPr/>
                <p:nvPr/>
              </p:nvCxnSpPr>
              <p:spPr>
                <a:xfrm>
                  <a:off x="1380406" y="5314285"/>
                  <a:ext cx="34310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0" name="TextBox 359"/>
                <p:cNvSpPr txBox="1"/>
                <p:nvPr/>
              </p:nvSpPr>
              <p:spPr>
                <a:xfrm>
                  <a:off x="1382275" y="5327878"/>
                  <a:ext cx="342445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AU" sz="2200" dirty="0" smtClean="0">
                      <a:solidFill>
                        <a:srgbClr val="0070C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0</a:t>
                  </a:r>
                  <a:endParaRPr lang="en-US" sz="22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p:grpSp>
          <p:grpSp>
            <p:nvGrpSpPr>
              <p:cNvPr id="361" name="Group 360"/>
              <p:cNvGrpSpPr/>
              <p:nvPr/>
            </p:nvGrpSpPr>
            <p:grpSpPr>
              <a:xfrm>
                <a:off x="6434922" y="4127067"/>
                <a:ext cx="443978" cy="1704467"/>
                <a:chOff x="1323911" y="4054298"/>
                <a:chExt cx="443978" cy="1704467"/>
              </a:xfrm>
            </p:grpSpPr>
            <p:cxnSp>
              <p:nvCxnSpPr>
                <p:cNvPr id="362" name="Straight Connector 361"/>
                <p:cNvCxnSpPr/>
                <p:nvPr/>
              </p:nvCxnSpPr>
              <p:spPr>
                <a:xfrm>
                  <a:off x="1380406" y="4504033"/>
                  <a:ext cx="336694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3" name="Straight Connector 362"/>
                <p:cNvCxnSpPr/>
                <p:nvPr/>
              </p:nvCxnSpPr>
              <p:spPr>
                <a:xfrm>
                  <a:off x="1377892" y="4078790"/>
                  <a:ext cx="0" cy="122835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4" name="TextBox 363"/>
                <p:cNvSpPr txBox="1"/>
                <p:nvPr/>
              </p:nvSpPr>
              <p:spPr>
                <a:xfrm>
                  <a:off x="1323911" y="4054298"/>
                  <a:ext cx="34244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solidFill>
                        <a:srgbClr val="00660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≫</a:t>
                  </a:r>
                </a:p>
              </p:txBody>
            </p:sp>
            <p:cxnSp>
              <p:nvCxnSpPr>
                <p:cNvPr id="365" name="Straight Connector 364"/>
                <p:cNvCxnSpPr/>
                <p:nvPr/>
              </p:nvCxnSpPr>
              <p:spPr>
                <a:xfrm>
                  <a:off x="1723512" y="4078790"/>
                  <a:ext cx="0" cy="122835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6" name="TextBox 365"/>
                <p:cNvSpPr txBox="1"/>
                <p:nvPr/>
              </p:nvSpPr>
              <p:spPr>
                <a:xfrm>
                  <a:off x="1380406" y="4824594"/>
                  <a:ext cx="38748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AU" sz="2400" i="1" dirty="0" smtClean="0">
                      <a:solidFill>
                        <a:srgbClr val="006600"/>
                      </a:solidFill>
                    </a:rPr>
                    <a:t>t</a:t>
                  </a:r>
                  <a:r>
                    <a:rPr lang="en-US" sz="2400" i="1" baseline="-25000" dirty="0" smtClean="0">
                      <a:solidFill>
                        <a:srgbClr val="006600"/>
                      </a:solidFill>
                    </a:rPr>
                    <a:t>7</a:t>
                  </a:r>
                  <a:endParaRPr lang="en-US" sz="2400" i="1" dirty="0">
                    <a:solidFill>
                      <a:srgbClr val="006600"/>
                    </a:solidFill>
                  </a:endParaRPr>
                </a:p>
              </p:txBody>
            </p:sp>
            <p:cxnSp>
              <p:nvCxnSpPr>
                <p:cNvPr id="367" name="Straight Connector 366"/>
                <p:cNvCxnSpPr/>
                <p:nvPr/>
              </p:nvCxnSpPr>
              <p:spPr>
                <a:xfrm>
                  <a:off x="1380406" y="4078790"/>
                  <a:ext cx="35157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8" name="Straight Connector 367"/>
                <p:cNvCxnSpPr/>
                <p:nvPr/>
              </p:nvCxnSpPr>
              <p:spPr>
                <a:xfrm>
                  <a:off x="1380406" y="5314285"/>
                  <a:ext cx="34310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9" name="TextBox 368"/>
                <p:cNvSpPr txBox="1"/>
                <p:nvPr/>
              </p:nvSpPr>
              <p:spPr>
                <a:xfrm>
                  <a:off x="1389895" y="5327878"/>
                  <a:ext cx="342445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AU" sz="2200" dirty="0" smtClean="0">
                      <a:solidFill>
                        <a:srgbClr val="0070C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0</a:t>
                  </a:r>
                  <a:endParaRPr lang="en-US" sz="22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p:grpSp>
          <p:grpSp>
            <p:nvGrpSpPr>
              <p:cNvPr id="370" name="Group 369"/>
              <p:cNvGrpSpPr/>
              <p:nvPr/>
            </p:nvGrpSpPr>
            <p:grpSpPr>
              <a:xfrm>
                <a:off x="6827248" y="4087196"/>
                <a:ext cx="387483" cy="1736851"/>
                <a:chOff x="5840701" y="4004092"/>
                <a:chExt cx="387483" cy="1736851"/>
              </a:xfrm>
            </p:grpSpPr>
            <p:grpSp>
              <p:nvGrpSpPr>
                <p:cNvPr id="371" name="Group 370"/>
                <p:cNvGrpSpPr/>
                <p:nvPr/>
              </p:nvGrpSpPr>
              <p:grpSpPr>
                <a:xfrm>
                  <a:off x="5847369" y="4004092"/>
                  <a:ext cx="353057" cy="1736851"/>
                  <a:chOff x="2732329" y="4010442"/>
                  <a:chExt cx="353057" cy="1736851"/>
                </a:xfrm>
              </p:grpSpPr>
              <p:sp>
                <p:nvSpPr>
                  <p:cNvPr id="373" name="TextBox 372"/>
                  <p:cNvSpPr txBox="1"/>
                  <p:nvPr/>
                </p:nvSpPr>
                <p:spPr>
                  <a:xfrm>
                    <a:off x="2742941" y="5316406"/>
                    <a:ext cx="342445" cy="43088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AU" sz="220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0</a:t>
                    </a:r>
                    <a:endParaRPr lang="en-US" sz="2200" dirty="0">
                      <a:solidFill>
                        <a:srgbClr val="0070C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endParaRPr>
                  </a:p>
                </p:txBody>
              </p:sp>
              <p:cxnSp>
                <p:nvCxnSpPr>
                  <p:cNvPr id="374" name="Straight Connector 373"/>
                  <p:cNvCxnSpPr/>
                  <p:nvPr/>
                </p:nvCxnSpPr>
                <p:spPr>
                  <a:xfrm>
                    <a:off x="2733452" y="4501768"/>
                    <a:ext cx="336694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5" name="Straight Connector 374"/>
                  <p:cNvCxnSpPr/>
                  <p:nvPr/>
                </p:nvCxnSpPr>
                <p:spPr>
                  <a:xfrm>
                    <a:off x="2734113" y="4081288"/>
                    <a:ext cx="0" cy="1228352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6" name="Straight Connector 375"/>
                  <p:cNvCxnSpPr/>
                  <p:nvPr/>
                </p:nvCxnSpPr>
                <p:spPr>
                  <a:xfrm>
                    <a:off x="3076558" y="4081288"/>
                    <a:ext cx="0" cy="1228352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7" name="Straight Connector 376"/>
                  <p:cNvCxnSpPr/>
                  <p:nvPr/>
                </p:nvCxnSpPr>
                <p:spPr>
                  <a:xfrm>
                    <a:off x="2733452" y="4074938"/>
                    <a:ext cx="351573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8" name="Straight Connector 377"/>
                  <p:cNvCxnSpPr/>
                  <p:nvPr/>
                </p:nvCxnSpPr>
                <p:spPr>
                  <a:xfrm>
                    <a:off x="2733452" y="5309640"/>
                    <a:ext cx="343106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79" name="TextBox 378"/>
                  <p:cNvSpPr txBox="1"/>
                  <p:nvPr/>
                </p:nvSpPr>
                <p:spPr>
                  <a:xfrm>
                    <a:off x="2732329" y="4010442"/>
                    <a:ext cx="342445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AU" sz="2800" dirty="0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e</a:t>
                    </a:r>
                    <a:endParaRPr lang="en-US" sz="2800" dirty="0">
                      <a:solidFill>
                        <a:srgbClr val="00660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endParaRPr>
                  </a:p>
                </p:txBody>
              </p:sp>
              <p:sp>
                <p:nvSpPr>
                  <p:cNvPr id="380" name="TextBox 379"/>
                  <p:cNvSpPr txBox="1"/>
                  <p:nvPr/>
                </p:nvSpPr>
                <p:spPr>
                  <a:xfrm>
                    <a:off x="2736198" y="4443458"/>
                    <a:ext cx="342445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AU" sz="2800" dirty="0">
                        <a:solidFill>
                          <a:srgbClr val="0066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e</a:t>
                    </a:r>
                    <a:endParaRPr lang="en-US" sz="2800" dirty="0">
                      <a:solidFill>
                        <a:srgbClr val="00660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endParaRPr>
                  </a:p>
                </p:txBody>
              </p:sp>
            </p:grpSp>
            <p:sp>
              <p:nvSpPr>
                <p:cNvPr id="372" name="TextBox 371"/>
                <p:cNvSpPr txBox="1"/>
                <p:nvPr/>
              </p:nvSpPr>
              <p:spPr>
                <a:xfrm>
                  <a:off x="5840701" y="4816639"/>
                  <a:ext cx="38748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AU" sz="2400" i="1" dirty="0" smtClean="0">
                      <a:solidFill>
                        <a:srgbClr val="006600"/>
                      </a:solidFill>
                    </a:rPr>
                    <a:t>t</a:t>
                  </a:r>
                  <a:r>
                    <a:rPr lang="en-US" sz="2400" i="1" baseline="-25000" dirty="0" smtClean="0">
                      <a:solidFill>
                        <a:srgbClr val="006600"/>
                      </a:solidFill>
                    </a:rPr>
                    <a:t>5</a:t>
                  </a:r>
                  <a:endParaRPr lang="en-US" sz="2400" i="1" dirty="0">
                    <a:solidFill>
                      <a:srgbClr val="006600"/>
                    </a:solidFill>
                  </a:endParaRPr>
                </a:p>
              </p:txBody>
            </p:sp>
          </p:grpSp>
          <p:grpSp>
            <p:nvGrpSpPr>
              <p:cNvPr id="381" name="Group 380"/>
              <p:cNvGrpSpPr/>
              <p:nvPr/>
            </p:nvGrpSpPr>
            <p:grpSpPr>
              <a:xfrm>
                <a:off x="6307350" y="5396098"/>
                <a:ext cx="1288986" cy="430887"/>
                <a:chOff x="1508292" y="5554376"/>
                <a:chExt cx="1288986" cy="430887"/>
              </a:xfrm>
            </p:grpSpPr>
            <p:sp>
              <p:nvSpPr>
                <p:cNvPr id="382" name="TextBox 381"/>
                <p:cNvSpPr txBox="1"/>
                <p:nvPr/>
              </p:nvSpPr>
              <p:spPr>
                <a:xfrm>
                  <a:off x="1508292" y="5590903"/>
                  <a:ext cx="34244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AU" dirty="0" smtClean="0">
                      <a:solidFill>
                        <a:srgbClr val="0070C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+</a:t>
                  </a:r>
                  <a:endParaRPr lang="en-US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  <p:sp>
              <p:nvSpPr>
                <p:cNvPr id="383" name="TextBox 382"/>
                <p:cNvSpPr txBox="1"/>
                <p:nvPr/>
              </p:nvSpPr>
              <p:spPr>
                <a:xfrm>
                  <a:off x="1866174" y="5593323"/>
                  <a:ext cx="34244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AU" dirty="0" smtClean="0">
                      <a:solidFill>
                        <a:srgbClr val="0070C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+</a:t>
                  </a:r>
                  <a:endParaRPr lang="en-US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  <p:sp>
              <p:nvSpPr>
                <p:cNvPr id="384" name="TextBox 383"/>
                <p:cNvSpPr txBox="1"/>
                <p:nvPr/>
              </p:nvSpPr>
              <p:spPr>
                <a:xfrm>
                  <a:off x="2243888" y="5585703"/>
                  <a:ext cx="34244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AU" dirty="0" smtClean="0">
                      <a:solidFill>
                        <a:srgbClr val="0070C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=</a:t>
                  </a:r>
                  <a:endParaRPr lang="en-US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  <p:sp>
              <p:nvSpPr>
                <p:cNvPr id="385" name="TextBox 384"/>
                <p:cNvSpPr txBox="1"/>
                <p:nvPr/>
              </p:nvSpPr>
              <p:spPr>
                <a:xfrm>
                  <a:off x="2454833" y="5554376"/>
                  <a:ext cx="342445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AU" sz="2200" dirty="0" smtClean="0">
                      <a:solidFill>
                        <a:srgbClr val="0070C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0</a:t>
                  </a:r>
                  <a:endParaRPr lang="en-US" sz="22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p:grpSp>
        </p:grpSp>
      </p:grpSp>
      <p:sp>
        <p:nvSpPr>
          <p:cNvPr id="197" name="TextBox 196"/>
          <p:cNvSpPr txBox="1"/>
          <p:nvPr/>
        </p:nvSpPr>
        <p:spPr>
          <a:xfrm>
            <a:off x="6434574" y="4431347"/>
            <a:ext cx="3129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endParaRPr lang="en-US" sz="2800" i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8" name="TextBox 197"/>
          <p:cNvSpPr txBox="1"/>
          <p:nvPr/>
        </p:nvSpPr>
        <p:spPr>
          <a:xfrm>
            <a:off x="2826554" y="4437329"/>
            <a:ext cx="3129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endParaRPr lang="en-US" sz="2800" i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9" name="TextBox 198"/>
          <p:cNvSpPr txBox="1"/>
          <p:nvPr/>
        </p:nvSpPr>
        <p:spPr>
          <a:xfrm>
            <a:off x="251520" y="5733256"/>
            <a:ext cx="446449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2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γ</a:t>
            </a:r>
            <a:r>
              <a:rPr lang="en-US" sz="2200" b="1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8</a:t>
            </a:r>
            <a:r>
              <a:rPr lang="en-US" sz="2800" b="1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b="1" dirty="0">
                <a:ea typeface="Cambria Math" panose="02040503050406030204" pitchFamily="18" charset="0"/>
              </a:rPr>
              <a:t>and</a:t>
            </a:r>
            <a:r>
              <a:rPr lang="en-US" sz="2400" b="1" baseline="-25000" dirty="0">
                <a:ea typeface="Cambria Math" panose="02040503050406030204" pitchFamily="18" charset="0"/>
              </a:rPr>
              <a:t> </a:t>
            </a:r>
            <a:r>
              <a:rPr lang="el-GR" sz="22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γ</a:t>
            </a:r>
            <a:r>
              <a:rPr lang="en-US" sz="2200" b="1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12</a:t>
            </a:r>
            <a:r>
              <a:rPr lang="en-US" sz="2800" b="1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b="1" dirty="0">
                <a:ea typeface="Cambria Math" panose="02040503050406030204" pitchFamily="18" charset="0"/>
              </a:rPr>
              <a:t>are optimal </a:t>
            </a:r>
            <a:r>
              <a:rPr lang="en-US" sz="2000" b="1" dirty="0" smtClean="0">
                <a:ea typeface="Cambria Math" panose="02040503050406030204" pitchFamily="18" charset="0"/>
              </a:rPr>
              <a:t>alignments! </a:t>
            </a:r>
            <a:br>
              <a:rPr lang="en-US" sz="2000" b="1" dirty="0" smtClean="0">
                <a:ea typeface="Cambria Math" panose="02040503050406030204" pitchFamily="18" charset="0"/>
              </a:rPr>
            </a:br>
            <a:r>
              <a:rPr lang="en-US" sz="2000" b="1" dirty="0" smtClean="0">
                <a:ea typeface="Cambria Math" panose="02040503050406030204" pitchFamily="18" charset="0"/>
              </a:rPr>
              <a:t>Note no problem with </a:t>
            </a:r>
            <a:r>
              <a:rPr lang="en-US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sz="2000" b="1" dirty="0" smtClean="0">
                <a:ea typeface="Cambria Math" panose="02040503050406030204" pitchFamily="18" charset="0"/>
              </a:rPr>
              <a:t>!</a:t>
            </a:r>
            <a:endParaRPr lang="en-US" sz="2000" b="1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18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" grpId="0"/>
      <p:bldP spid="198" grpId="0"/>
      <p:bldP spid="19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Optimal Repair (Theorem 5.3)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Artem Polyvyanyy  |  May 26, 2017  |  Impact-Driven Process Model Repair  |  ICSE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B1DE5FD-F8D1-4E4A-BE57-8907D8FC046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06" name="TextBox 105"/>
          <p:cNvSpPr txBox="1"/>
          <p:nvPr/>
        </p:nvSpPr>
        <p:spPr>
          <a:xfrm>
            <a:off x="4600575" y="1052736"/>
            <a:ext cx="4464496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rgbClr val="C00000"/>
              </a:buClr>
            </a:pPr>
            <a:r>
              <a:rPr lang="en-AU" dirty="0"/>
              <a:t>There </a:t>
            </a:r>
            <a:r>
              <a:rPr lang="en-AU" dirty="0" smtClean="0"/>
              <a:t>exist </a:t>
            </a:r>
            <a:r>
              <a:rPr lang="en-AU" i="1" dirty="0" smtClean="0"/>
              <a:t>optimal </a:t>
            </a:r>
            <a:r>
              <a:rPr lang="en-AU" i="1" dirty="0"/>
              <a:t>alignments</a:t>
            </a:r>
            <a:r>
              <a:rPr lang="en-AU" dirty="0"/>
              <a:t> between the </a:t>
            </a:r>
            <a:r>
              <a:rPr lang="en-AU" dirty="0" smtClean="0"/>
              <a:t>traces </a:t>
            </a:r>
            <a:r>
              <a:rPr lang="en-AU" dirty="0"/>
              <a:t>and </a:t>
            </a:r>
            <a:r>
              <a:rPr lang="en-AU" dirty="0" smtClean="0"/>
              <a:t>the repaired </a:t>
            </a:r>
            <a:r>
              <a:rPr lang="en-AU" dirty="0"/>
              <a:t>model </a:t>
            </a:r>
            <a:r>
              <a:rPr lang="en-AU" dirty="0" smtClean="0"/>
              <a:t>which:</a:t>
            </a:r>
          </a:p>
          <a:p>
            <a:pPr marL="400050" indent="-400050">
              <a:spcAft>
                <a:spcPts val="600"/>
              </a:spcAft>
              <a:buClr>
                <a:srgbClr val="C00000"/>
              </a:buClr>
              <a:buAutoNum type="romanLcParenBoth"/>
            </a:pPr>
            <a:r>
              <a:rPr lang="en-AU" dirty="0" smtClean="0"/>
              <a:t>Demonstrate that the traces fit the repaired model “at least as good” as they fit the original model;</a:t>
            </a:r>
            <a:endParaRPr lang="en-AU" dirty="0"/>
          </a:p>
          <a:p>
            <a:pPr marL="400050" indent="-400050">
              <a:buClr>
                <a:srgbClr val="C00000"/>
              </a:buClr>
              <a:buAutoNum type="romanLcParenBoth"/>
            </a:pPr>
            <a:r>
              <a:rPr lang="en-AU" dirty="0" smtClean="0"/>
              <a:t>“</a:t>
            </a:r>
            <a:r>
              <a:rPr lang="en-AU" dirty="0" err="1" smtClean="0"/>
              <a:t>Fulfill</a:t>
            </a:r>
            <a:r>
              <a:rPr lang="en-AU" dirty="0" smtClean="0"/>
              <a:t>” </a:t>
            </a:r>
            <a:r>
              <a:rPr lang="en-AU" dirty="0"/>
              <a:t>the repair </a:t>
            </a:r>
            <a:r>
              <a:rPr lang="en-AU" dirty="0" smtClean="0"/>
              <a:t>recommendation, e.g., </a:t>
            </a:r>
            <a:r>
              <a:rPr lang="el-GR" sz="1900" dirty="0">
                <a:latin typeface="Cambria Math" panose="02040503050406030204" pitchFamily="18" charset="0"/>
                <a:ea typeface="Cambria Math" panose="02040503050406030204" pitchFamily="18" charset="0"/>
              </a:rPr>
              <a:t>γ</a:t>
            </a:r>
            <a:r>
              <a:rPr lang="en-US" sz="19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8</a:t>
            </a:r>
            <a:r>
              <a:rPr lang="en-US" sz="20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600" dirty="0">
                <a:ea typeface="Cambria Math" panose="02040503050406030204" pitchFamily="18" charset="0"/>
              </a:rPr>
              <a:t>and</a:t>
            </a:r>
            <a:r>
              <a:rPr lang="en-US" baseline="-25000" dirty="0">
                <a:ea typeface="Cambria Math" panose="02040503050406030204" pitchFamily="18" charset="0"/>
              </a:rPr>
              <a:t> </a:t>
            </a:r>
            <a:r>
              <a:rPr lang="el-GR" sz="1900" dirty="0">
                <a:latin typeface="Cambria Math" panose="02040503050406030204" pitchFamily="18" charset="0"/>
                <a:ea typeface="Cambria Math" panose="02040503050406030204" pitchFamily="18" charset="0"/>
              </a:rPr>
              <a:t>γ</a:t>
            </a:r>
            <a:r>
              <a:rPr lang="en-US" sz="19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12</a:t>
            </a:r>
            <a:r>
              <a:rPr lang="en-AU" dirty="0"/>
              <a:t> </a:t>
            </a:r>
            <a:r>
              <a:rPr lang="en-AU" dirty="0" smtClean="0"/>
              <a:t>contain no “bad</a:t>
            </a:r>
            <a:r>
              <a:rPr lang="en-AU" dirty="0"/>
              <a:t>” </a:t>
            </a:r>
            <a:r>
              <a:rPr lang="en-AU" dirty="0" smtClean="0"/>
              <a:t>moves (</a:t>
            </a:r>
            <a:r>
              <a:rPr lang="en-A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AU" dirty="0"/>
              <a:t>,</a:t>
            </a:r>
            <a:r>
              <a:rPr lang="en-US" dirty="0"/>
              <a:t>≫</a:t>
            </a:r>
            <a:r>
              <a:rPr lang="en-AU" dirty="0"/>
              <a:t>) and (</a:t>
            </a:r>
            <a:r>
              <a:rPr lang="en-US" dirty="0"/>
              <a:t>≫,</a:t>
            </a:r>
            <a:r>
              <a:rPr lang="en-AU" dirty="0">
                <a:latin typeface="Cambria Math" panose="02040503050406030204" pitchFamily="18" charset="0"/>
                <a:ea typeface="Cambria Math" panose="02040503050406030204" pitchFamily="18" charset="0"/>
              </a:rPr>
              <a:t>d</a:t>
            </a:r>
            <a:r>
              <a:rPr lang="en-AU" dirty="0" smtClean="0"/>
              <a:t>).</a:t>
            </a:r>
            <a:endParaRPr lang="en-US" dirty="0"/>
          </a:p>
        </p:txBody>
      </p:sp>
      <p:sp>
        <p:nvSpPr>
          <p:cNvPr id="108" name="Line 9"/>
          <p:cNvSpPr>
            <a:spLocks noChangeShapeType="1"/>
          </p:cNvSpPr>
          <p:nvPr/>
        </p:nvSpPr>
        <p:spPr bwMode="auto">
          <a:xfrm flipV="1">
            <a:off x="0" y="3645024"/>
            <a:ext cx="4499992" cy="0"/>
          </a:xfrm>
          <a:prstGeom prst="line">
            <a:avLst/>
          </a:prstGeom>
          <a:noFill/>
          <a:ln w="63500">
            <a:solidFill>
              <a:schemeClr val="bg1">
                <a:lumMod val="65000"/>
              </a:scheme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" name="Line 9"/>
          <p:cNvSpPr>
            <a:spLocks noChangeShapeType="1"/>
          </p:cNvSpPr>
          <p:nvPr/>
        </p:nvSpPr>
        <p:spPr bwMode="auto">
          <a:xfrm>
            <a:off x="4500555" y="903957"/>
            <a:ext cx="0" cy="2736304"/>
          </a:xfrm>
          <a:prstGeom prst="line">
            <a:avLst/>
          </a:prstGeom>
          <a:noFill/>
          <a:ln w="63500">
            <a:solidFill>
              <a:schemeClr val="bg1">
                <a:lumMod val="65000"/>
              </a:scheme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" name="Line 9"/>
          <p:cNvSpPr>
            <a:spLocks noChangeShapeType="1"/>
          </p:cNvSpPr>
          <p:nvPr/>
        </p:nvSpPr>
        <p:spPr bwMode="auto">
          <a:xfrm flipV="1">
            <a:off x="4528850" y="3645024"/>
            <a:ext cx="4615149" cy="0"/>
          </a:xfrm>
          <a:prstGeom prst="line">
            <a:avLst/>
          </a:prstGeom>
          <a:noFill/>
          <a:ln w="63500">
            <a:solidFill>
              <a:schemeClr val="bg1">
                <a:lumMod val="65000"/>
              </a:scheme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12" name="Object 1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806217"/>
              </p:ext>
            </p:extLst>
          </p:nvPr>
        </p:nvGraphicFramePr>
        <p:xfrm>
          <a:off x="282575" y="1296988"/>
          <a:ext cx="4156075" cy="225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6" name="Visio" r:id="rId4" imgW="3462834" imgH="1883113" progId="Visio.Drawing.11">
                  <p:embed/>
                </p:oleObj>
              </mc:Choice>
              <mc:Fallback>
                <p:oleObj name="Visio" r:id="rId4" imgW="3462834" imgH="188311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575" y="1296988"/>
                        <a:ext cx="4156075" cy="2259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" name="Object 20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0101678"/>
              </p:ext>
            </p:extLst>
          </p:nvPr>
        </p:nvGraphicFramePr>
        <p:xfrm>
          <a:off x="182356" y="1229062"/>
          <a:ext cx="4175498" cy="2611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7" name="Visio" r:id="rId6" imgW="3479582" imgH="2176023" progId="Visio.Drawing.11">
                  <p:embed/>
                </p:oleObj>
              </mc:Choice>
              <mc:Fallback>
                <p:oleObj name="Visio" r:id="rId6" imgW="3479582" imgH="2176023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2356" y="1229062"/>
                        <a:ext cx="4175498" cy="26112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2" name="Group 201"/>
          <p:cNvGrpSpPr/>
          <p:nvPr/>
        </p:nvGrpSpPr>
        <p:grpSpPr>
          <a:xfrm>
            <a:off x="1475656" y="4005064"/>
            <a:ext cx="6098960" cy="2356335"/>
            <a:chOff x="1475656" y="4005064"/>
            <a:chExt cx="6098960" cy="2356335"/>
          </a:xfrm>
        </p:grpSpPr>
        <p:sp>
          <p:nvSpPr>
            <p:cNvPr id="203" name="TextBox 202"/>
            <p:cNvSpPr txBox="1"/>
            <p:nvPr/>
          </p:nvSpPr>
          <p:spPr>
            <a:xfrm>
              <a:off x="6458936" y="5807401"/>
              <a:ext cx="111568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20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defRPr>
              </a:lvl1pPr>
            </a:lstStyle>
            <a:p>
              <a:r>
                <a:rPr lang="en-US" sz="3000" b="1" dirty="0">
                  <a:sym typeface="Symbol"/>
                </a:rPr>
                <a:t> = </a:t>
              </a:r>
              <a:r>
                <a:rPr lang="en-US" sz="3000" b="1" dirty="0" smtClean="0">
                  <a:sym typeface="Symbol"/>
                </a:rPr>
                <a:t>1</a:t>
              </a:r>
              <a:endParaRPr lang="en-US" sz="3000" b="1" dirty="0"/>
            </a:p>
          </p:txBody>
        </p:sp>
        <p:grpSp>
          <p:nvGrpSpPr>
            <p:cNvPr id="204" name="Group 203"/>
            <p:cNvGrpSpPr/>
            <p:nvPr/>
          </p:nvGrpSpPr>
          <p:grpSpPr>
            <a:xfrm>
              <a:off x="1475656" y="4008492"/>
              <a:ext cx="3068597" cy="1757602"/>
              <a:chOff x="1938184" y="4232852"/>
              <a:chExt cx="3068597" cy="1757602"/>
            </a:xfrm>
          </p:grpSpPr>
          <p:sp>
            <p:nvSpPr>
              <p:cNvPr id="242" name="TextBox 241"/>
              <p:cNvSpPr txBox="1"/>
              <p:nvPr/>
            </p:nvSpPr>
            <p:spPr>
              <a:xfrm>
                <a:off x="1938184" y="4599356"/>
                <a:ext cx="104062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γ</a:t>
                </a:r>
                <a:r>
                  <a:rPr lang="en-US" sz="2800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12</a:t>
                </a:r>
                <a:r>
                  <a:rPr lang="en-AU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</a:t>
                </a:r>
                <a:endParaRPr lang="en-US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grpSp>
            <p:nvGrpSpPr>
              <p:cNvPr id="243" name="Group 242"/>
              <p:cNvGrpSpPr/>
              <p:nvPr/>
            </p:nvGrpSpPr>
            <p:grpSpPr>
              <a:xfrm>
                <a:off x="2920024" y="4232852"/>
                <a:ext cx="393234" cy="1752097"/>
                <a:chOff x="1374655" y="4006668"/>
                <a:chExt cx="393234" cy="1752097"/>
              </a:xfrm>
            </p:grpSpPr>
            <p:cxnSp>
              <p:nvCxnSpPr>
                <p:cNvPr id="291" name="Straight Connector 290"/>
                <p:cNvCxnSpPr/>
                <p:nvPr/>
              </p:nvCxnSpPr>
              <p:spPr>
                <a:xfrm>
                  <a:off x="1380406" y="4511177"/>
                  <a:ext cx="336694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2" name="Straight Connector 291"/>
                <p:cNvCxnSpPr/>
                <p:nvPr/>
              </p:nvCxnSpPr>
              <p:spPr>
                <a:xfrm>
                  <a:off x="1381067" y="4078790"/>
                  <a:ext cx="0" cy="122835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3" name="TextBox 292"/>
                <p:cNvSpPr txBox="1"/>
                <p:nvPr/>
              </p:nvSpPr>
              <p:spPr>
                <a:xfrm>
                  <a:off x="1382807" y="4006668"/>
                  <a:ext cx="34244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AU" sz="2800" dirty="0" smtClean="0">
                      <a:solidFill>
                        <a:srgbClr val="00660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a</a:t>
                  </a:r>
                  <a:endParaRPr lang="en-US" sz="2800" dirty="0">
                    <a:solidFill>
                      <a:srgbClr val="0066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  <p:cxnSp>
              <p:nvCxnSpPr>
                <p:cNvPr id="294" name="Straight Connector 293"/>
                <p:cNvCxnSpPr/>
                <p:nvPr/>
              </p:nvCxnSpPr>
              <p:spPr>
                <a:xfrm>
                  <a:off x="1723512" y="4078790"/>
                  <a:ext cx="0" cy="122835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5" name="TextBox 294"/>
                <p:cNvSpPr txBox="1"/>
                <p:nvPr/>
              </p:nvSpPr>
              <p:spPr>
                <a:xfrm>
                  <a:off x="1380426" y="4440872"/>
                  <a:ext cx="34244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AU" sz="2800" dirty="0" smtClean="0">
                      <a:solidFill>
                        <a:srgbClr val="00660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a</a:t>
                  </a:r>
                  <a:endParaRPr lang="en-US" sz="2800" dirty="0">
                    <a:solidFill>
                      <a:srgbClr val="0066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  <p:sp>
              <p:nvSpPr>
                <p:cNvPr id="296" name="TextBox 295"/>
                <p:cNvSpPr txBox="1"/>
                <p:nvPr/>
              </p:nvSpPr>
              <p:spPr>
                <a:xfrm>
                  <a:off x="1380406" y="4824594"/>
                  <a:ext cx="38748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AU" sz="2400" i="1" dirty="0">
                      <a:solidFill>
                        <a:srgbClr val="006600"/>
                      </a:solidFill>
                    </a:rPr>
                    <a:t>t</a:t>
                  </a:r>
                  <a:r>
                    <a:rPr lang="en-US" sz="2400" i="1" baseline="-25000" dirty="0" smtClean="0">
                      <a:solidFill>
                        <a:srgbClr val="006600"/>
                      </a:solidFill>
                    </a:rPr>
                    <a:t>1</a:t>
                  </a:r>
                  <a:endParaRPr lang="en-US" sz="2400" i="1" dirty="0">
                    <a:solidFill>
                      <a:srgbClr val="006600"/>
                    </a:solidFill>
                  </a:endParaRPr>
                </a:p>
              </p:txBody>
            </p:sp>
            <p:cxnSp>
              <p:nvCxnSpPr>
                <p:cNvPr id="297" name="Straight Connector 296"/>
                <p:cNvCxnSpPr/>
                <p:nvPr/>
              </p:nvCxnSpPr>
              <p:spPr>
                <a:xfrm>
                  <a:off x="1380406" y="4086463"/>
                  <a:ext cx="35157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8" name="Straight Connector 297"/>
                <p:cNvCxnSpPr/>
                <p:nvPr/>
              </p:nvCxnSpPr>
              <p:spPr>
                <a:xfrm>
                  <a:off x="1380406" y="5314285"/>
                  <a:ext cx="34310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9" name="TextBox 298"/>
                <p:cNvSpPr txBox="1"/>
                <p:nvPr/>
              </p:nvSpPr>
              <p:spPr>
                <a:xfrm>
                  <a:off x="1374655" y="5327878"/>
                  <a:ext cx="342445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AU" sz="2200" dirty="0" smtClean="0">
                      <a:solidFill>
                        <a:srgbClr val="0070C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0</a:t>
                  </a:r>
                  <a:endParaRPr lang="en-US" sz="22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p:grpSp>
          <p:grpSp>
            <p:nvGrpSpPr>
              <p:cNvPr id="244" name="Group 243"/>
              <p:cNvGrpSpPr/>
              <p:nvPr/>
            </p:nvGrpSpPr>
            <p:grpSpPr>
              <a:xfrm>
                <a:off x="3216865" y="4285228"/>
                <a:ext cx="436358" cy="1704467"/>
                <a:chOff x="1331531" y="4054298"/>
                <a:chExt cx="436358" cy="1704467"/>
              </a:xfrm>
            </p:grpSpPr>
            <p:cxnSp>
              <p:nvCxnSpPr>
                <p:cNvPr id="282" name="Straight Connector 281"/>
                <p:cNvCxnSpPr/>
                <p:nvPr/>
              </p:nvCxnSpPr>
              <p:spPr>
                <a:xfrm>
                  <a:off x="1380406" y="4508796"/>
                  <a:ext cx="336694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3" name="Straight Connector 282"/>
                <p:cNvCxnSpPr/>
                <p:nvPr/>
              </p:nvCxnSpPr>
              <p:spPr>
                <a:xfrm>
                  <a:off x="1381067" y="4078790"/>
                  <a:ext cx="0" cy="122835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4" name="TextBox 283"/>
                <p:cNvSpPr txBox="1"/>
                <p:nvPr/>
              </p:nvSpPr>
              <p:spPr>
                <a:xfrm>
                  <a:off x="1331531" y="4054298"/>
                  <a:ext cx="34244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solidFill>
                        <a:srgbClr val="00660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≫</a:t>
                  </a:r>
                </a:p>
              </p:txBody>
            </p:sp>
            <p:cxnSp>
              <p:nvCxnSpPr>
                <p:cNvPr id="285" name="Straight Connector 284"/>
                <p:cNvCxnSpPr/>
                <p:nvPr/>
              </p:nvCxnSpPr>
              <p:spPr>
                <a:xfrm>
                  <a:off x="1723512" y="4078790"/>
                  <a:ext cx="0" cy="122835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6" name="TextBox 285"/>
                <p:cNvSpPr txBox="1"/>
                <p:nvPr/>
              </p:nvSpPr>
              <p:spPr>
                <a:xfrm>
                  <a:off x="1389534" y="4440872"/>
                  <a:ext cx="34244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2800" dirty="0">
                    <a:solidFill>
                      <a:srgbClr val="0066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  <p:sp>
              <p:nvSpPr>
                <p:cNvPr id="287" name="TextBox 286"/>
                <p:cNvSpPr txBox="1"/>
                <p:nvPr/>
              </p:nvSpPr>
              <p:spPr>
                <a:xfrm>
                  <a:off x="1380406" y="4824594"/>
                  <a:ext cx="38748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AU" sz="2400" i="1" dirty="0" smtClean="0">
                      <a:solidFill>
                        <a:srgbClr val="006600"/>
                      </a:solidFill>
                    </a:rPr>
                    <a:t>t</a:t>
                  </a:r>
                  <a:r>
                    <a:rPr lang="en-US" sz="2400" i="1" baseline="-25000" dirty="0" smtClean="0">
                      <a:solidFill>
                        <a:srgbClr val="006600"/>
                      </a:solidFill>
                    </a:rPr>
                    <a:t>7</a:t>
                  </a:r>
                  <a:endParaRPr lang="en-US" sz="2400" i="1" dirty="0">
                    <a:solidFill>
                      <a:srgbClr val="006600"/>
                    </a:solidFill>
                  </a:endParaRPr>
                </a:p>
              </p:txBody>
            </p:sp>
            <p:cxnSp>
              <p:nvCxnSpPr>
                <p:cNvPr id="288" name="Straight Connector 287"/>
                <p:cNvCxnSpPr/>
                <p:nvPr/>
              </p:nvCxnSpPr>
              <p:spPr>
                <a:xfrm>
                  <a:off x="1380406" y="4078790"/>
                  <a:ext cx="35157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9" name="Straight Connector 288"/>
                <p:cNvCxnSpPr/>
                <p:nvPr/>
              </p:nvCxnSpPr>
              <p:spPr>
                <a:xfrm>
                  <a:off x="1380406" y="5306665"/>
                  <a:ext cx="34310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0" name="TextBox 289"/>
                <p:cNvSpPr txBox="1"/>
                <p:nvPr/>
              </p:nvSpPr>
              <p:spPr>
                <a:xfrm>
                  <a:off x="1374655" y="5327878"/>
                  <a:ext cx="342445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AU" sz="2200" dirty="0" smtClean="0">
                      <a:solidFill>
                        <a:srgbClr val="0070C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0</a:t>
                  </a:r>
                  <a:endParaRPr lang="en-US" sz="22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p:grpSp>
          <p:grpSp>
            <p:nvGrpSpPr>
              <p:cNvPr id="245" name="Group 244"/>
              <p:cNvGrpSpPr/>
              <p:nvPr/>
            </p:nvGrpSpPr>
            <p:grpSpPr>
              <a:xfrm>
                <a:off x="3555606" y="4237598"/>
                <a:ext cx="404364" cy="1752097"/>
                <a:chOff x="1327615" y="4006668"/>
                <a:chExt cx="404364" cy="1752097"/>
              </a:xfrm>
            </p:grpSpPr>
            <p:cxnSp>
              <p:nvCxnSpPr>
                <p:cNvPr id="274" name="Straight Connector 273"/>
                <p:cNvCxnSpPr/>
                <p:nvPr/>
              </p:nvCxnSpPr>
              <p:spPr>
                <a:xfrm>
                  <a:off x="1380406" y="4508796"/>
                  <a:ext cx="336694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5" name="Straight Connector 274"/>
                <p:cNvCxnSpPr/>
                <p:nvPr/>
              </p:nvCxnSpPr>
              <p:spPr>
                <a:xfrm>
                  <a:off x="1381067" y="4078790"/>
                  <a:ext cx="0" cy="122835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6" name="TextBox 275"/>
                <p:cNvSpPr txBox="1"/>
                <p:nvPr/>
              </p:nvSpPr>
              <p:spPr>
                <a:xfrm>
                  <a:off x="1381067" y="4006668"/>
                  <a:ext cx="34244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AU" sz="2800" dirty="0" smtClean="0">
                      <a:solidFill>
                        <a:srgbClr val="C0000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b</a:t>
                  </a:r>
                  <a:endParaRPr lang="en-US" sz="28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  <p:cxnSp>
              <p:nvCxnSpPr>
                <p:cNvPr id="277" name="Straight Connector 276"/>
                <p:cNvCxnSpPr/>
                <p:nvPr/>
              </p:nvCxnSpPr>
              <p:spPr>
                <a:xfrm>
                  <a:off x="1723512" y="4078790"/>
                  <a:ext cx="0" cy="122835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8" name="TextBox 277"/>
                <p:cNvSpPr txBox="1"/>
                <p:nvPr/>
              </p:nvSpPr>
              <p:spPr>
                <a:xfrm>
                  <a:off x="1327615" y="4507554"/>
                  <a:ext cx="34244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solidFill>
                        <a:srgbClr val="C0000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≫</a:t>
                  </a:r>
                </a:p>
              </p:txBody>
            </p:sp>
            <p:cxnSp>
              <p:nvCxnSpPr>
                <p:cNvPr id="279" name="Straight Connector 278"/>
                <p:cNvCxnSpPr/>
                <p:nvPr/>
              </p:nvCxnSpPr>
              <p:spPr>
                <a:xfrm>
                  <a:off x="1380406" y="4078790"/>
                  <a:ext cx="35157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0" name="Straight Connector 279"/>
                <p:cNvCxnSpPr/>
                <p:nvPr/>
              </p:nvCxnSpPr>
              <p:spPr>
                <a:xfrm>
                  <a:off x="1380406" y="5309523"/>
                  <a:ext cx="34310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1" name="TextBox 280"/>
                <p:cNvSpPr txBox="1"/>
                <p:nvPr/>
              </p:nvSpPr>
              <p:spPr>
                <a:xfrm>
                  <a:off x="1374655" y="5327878"/>
                  <a:ext cx="342445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AU" sz="2200" dirty="0" smtClean="0">
                      <a:solidFill>
                        <a:srgbClr val="0070C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1</a:t>
                  </a:r>
                  <a:endParaRPr lang="en-US" sz="22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p:grpSp>
          <p:grpSp>
            <p:nvGrpSpPr>
              <p:cNvPr id="246" name="Group 245"/>
              <p:cNvGrpSpPr/>
              <p:nvPr/>
            </p:nvGrpSpPr>
            <p:grpSpPr>
              <a:xfrm>
                <a:off x="4283732" y="4238214"/>
                <a:ext cx="387483" cy="1749233"/>
                <a:chOff x="5840701" y="3999330"/>
                <a:chExt cx="387483" cy="1749233"/>
              </a:xfrm>
            </p:grpSpPr>
            <p:grpSp>
              <p:nvGrpSpPr>
                <p:cNvPr id="264" name="Group 263"/>
                <p:cNvGrpSpPr/>
                <p:nvPr/>
              </p:nvGrpSpPr>
              <p:grpSpPr>
                <a:xfrm>
                  <a:off x="5842741" y="3999330"/>
                  <a:ext cx="357324" cy="1749233"/>
                  <a:chOff x="2727701" y="4005680"/>
                  <a:chExt cx="357324" cy="1749233"/>
                </a:xfrm>
              </p:grpSpPr>
              <p:sp>
                <p:nvSpPr>
                  <p:cNvPr id="266" name="TextBox 265"/>
                  <p:cNvSpPr txBox="1"/>
                  <p:nvPr/>
                </p:nvSpPr>
                <p:spPr>
                  <a:xfrm>
                    <a:off x="2727701" y="5324026"/>
                    <a:ext cx="342445" cy="43088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AU" sz="220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0</a:t>
                    </a:r>
                    <a:endParaRPr lang="en-US" sz="2200" dirty="0">
                      <a:solidFill>
                        <a:srgbClr val="0070C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endParaRPr>
                  </a:p>
                </p:txBody>
              </p:sp>
              <p:cxnSp>
                <p:nvCxnSpPr>
                  <p:cNvPr id="267" name="Straight Connector 266"/>
                  <p:cNvCxnSpPr/>
                  <p:nvPr/>
                </p:nvCxnSpPr>
                <p:spPr>
                  <a:xfrm>
                    <a:off x="2733452" y="4508913"/>
                    <a:ext cx="336694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8" name="Straight Connector 267"/>
                  <p:cNvCxnSpPr/>
                  <p:nvPr/>
                </p:nvCxnSpPr>
                <p:spPr>
                  <a:xfrm>
                    <a:off x="2734113" y="4081288"/>
                    <a:ext cx="0" cy="1228352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9" name="Straight Connector 268"/>
                  <p:cNvCxnSpPr/>
                  <p:nvPr/>
                </p:nvCxnSpPr>
                <p:spPr>
                  <a:xfrm>
                    <a:off x="3076558" y="4081288"/>
                    <a:ext cx="0" cy="1228352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0" name="Straight Connector 269"/>
                  <p:cNvCxnSpPr/>
                  <p:nvPr/>
                </p:nvCxnSpPr>
                <p:spPr>
                  <a:xfrm>
                    <a:off x="2733452" y="4078907"/>
                    <a:ext cx="351573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1" name="Straight Connector 270"/>
                  <p:cNvCxnSpPr/>
                  <p:nvPr/>
                </p:nvCxnSpPr>
                <p:spPr>
                  <a:xfrm>
                    <a:off x="2733452" y="5307259"/>
                    <a:ext cx="343106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72" name="TextBox 271"/>
                  <p:cNvSpPr txBox="1"/>
                  <p:nvPr/>
                </p:nvSpPr>
                <p:spPr>
                  <a:xfrm>
                    <a:off x="2733495" y="4005680"/>
                    <a:ext cx="342445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AU" sz="2800" dirty="0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e</a:t>
                    </a:r>
                    <a:endParaRPr lang="en-US" sz="2800" dirty="0">
                      <a:solidFill>
                        <a:srgbClr val="00660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endParaRPr>
                  </a:p>
                </p:txBody>
              </p:sp>
              <p:sp>
                <p:nvSpPr>
                  <p:cNvPr id="273" name="TextBox 272"/>
                  <p:cNvSpPr txBox="1"/>
                  <p:nvPr/>
                </p:nvSpPr>
                <p:spPr>
                  <a:xfrm>
                    <a:off x="2734073" y="4441077"/>
                    <a:ext cx="342445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AU" sz="2800" dirty="0">
                        <a:solidFill>
                          <a:srgbClr val="0066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e</a:t>
                    </a:r>
                    <a:endParaRPr lang="en-US" sz="2800" dirty="0">
                      <a:solidFill>
                        <a:srgbClr val="00660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endParaRPr>
                  </a:p>
                </p:txBody>
              </p:sp>
            </p:grpSp>
            <p:sp>
              <p:nvSpPr>
                <p:cNvPr id="265" name="TextBox 264"/>
                <p:cNvSpPr txBox="1"/>
                <p:nvPr/>
              </p:nvSpPr>
              <p:spPr>
                <a:xfrm>
                  <a:off x="5840701" y="4816639"/>
                  <a:ext cx="38748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AU" sz="2400" i="1" dirty="0" smtClean="0">
                      <a:solidFill>
                        <a:srgbClr val="006600"/>
                      </a:solidFill>
                    </a:rPr>
                    <a:t>t</a:t>
                  </a:r>
                  <a:r>
                    <a:rPr lang="en-US" sz="2400" i="1" baseline="-25000" dirty="0" smtClean="0">
                      <a:solidFill>
                        <a:srgbClr val="006600"/>
                      </a:solidFill>
                    </a:rPr>
                    <a:t>5</a:t>
                  </a:r>
                  <a:endParaRPr lang="en-US" sz="2400" i="1" dirty="0">
                    <a:solidFill>
                      <a:srgbClr val="006600"/>
                    </a:solidFill>
                  </a:endParaRPr>
                </a:p>
              </p:txBody>
            </p:sp>
          </p:grpSp>
          <p:grpSp>
            <p:nvGrpSpPr>
              <p:cNvPr id="247" name="Group 246"/>
              <p:cNvGrpSpPr/>
              <p:nvPr/>
            </p:nvGrpSpPr>
            <p:grpSpPr>
              <a:xfrm>
                <a:off x="3073995" y="5559567"/>
                <a:ext cx="1932786" cy="430887"/>
                <a:chOff x="1508292" y="5562843"/>
                <a:chExt cx="1932786" cy="430887"/>
              </a:xfrm>
            </p:grpSpPr>
            <p:sp>
              <p:nvSpPr>
                <p:cNvPr id="258" name="TextBox 257"/>
                <p:cNvSpPr txBox="1"/>
                <p:nvPr/>
              </p:nvSpPr>
              <p:spPr>
                <a:xfrm>
                  <a:off x="1508292" y="5590903"/>
                  <a:ext cx="34244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AU" dirty="0" smtClean="0">
                      <a:solidFill>
                        <a:srgbClr val="0070C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+</a:t>
                  </a:r>
                  <a:endParaRPr lang="en-US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  <p:sp>
              <p:nvSpPr>
                <p:cNvPr id="259" name="TextBox 258"/>
                <p:cNvSpPr txBox="1"/>
                <p:nvPr/>
              </p:nvSpPr>
              <p:spPr>
                <a:xfrm>
                  <a:off x="1866174" y="5593323"/>
                  <a:ext cx="34244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AU" dirty="0" smtClean="0">
                      <a:solidFill>
                        <a:srgbClr val="0070C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+</a:t>
                  </a:r>
                  <a:endParaRPr lang="en-US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  <p:sp>
              <p:nvSpPr>
                <p:cNvPr id="260" name="TextBox 259"/>
                <p:cNvSpPr txBox="1"/>
                <p:nvPr/>
              </p:nvSpPr>
              <p:spPr>
                <a:xfrm>
                  <a:off x="2210602" y="5587459"/>
                  <a:ext cx="34244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AU" dirty="0" smtClean="0">
                      <a:solidFill>
                        <a:srgbClr val="0070C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+</a:t>
                  </a:r>
                  <a:endParaRPr lang="en-US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  <p:sp>
              <p:nvSpPr>
                <p:cNvPr id="261" name="TextBox 260"/>
                <p:cNvSpPr txBox="1"/>
                <p:nvPr/>
              </p:nvSpPr>
              <p:spPr>
                <a:xfrm>
                  <a:off x="2529774" y="5587459"/>
                  <a:ext cx="34244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AU" dirty="0" smtClean="0">
                      <a:solidFill>
                        <a:srgbClr val="0070C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+</a:t>
                  </a:r>
                  <a:endParaRPr lang="en-US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  <p:sp>
              <p:nvSpPr>
                <p:cNvPr id="262" name="TextBox 261"/>
                <p:cNvSpPr txBox="1"/>
                <p:nvPr/>
              </p:nvSpPr>
              <p:spPr>
                <a:xfrm>
                  <a:off x="2887688" y="5585703"/>
                  <a:ext cx="34244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AU" dirty="0" smtClean="0">
                      <a:solidFill>
                        <a:srgbClr val="0070C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=</a:t>
                  </a:r>
                  <a:endParaRPr lang="en-US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  <p:sp>
              <p:nvSpPr>
                <p:cNvPr id="263" name="TextBox 262"/>
                <p:cNvSpPr txBox="1"/>
                <p:nvPr/>
              </p:nvSpPr>
              <p:spPr>
                <a:xfrm>
                  <a:off x="3098633" y="5562843"/>
                  <a:ext cx="342445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AU" sz="2200" dirty="0" smtClean="0">
                      <a:solidFill>
                        <a:srgbClr val="0070C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1</a:t>
                  </a:r>
                  <a:endParaRPr lang="en-US" sz="22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p:grpSp>
          <p:grpSp>
            <p:nvGrpSpPr>
              <p:cNvPr id="248" name="Group 247"/>
              <p:cNvGrpSpPr/>
              <p:nvPr/>
            </p:nvGrpSpPr>
            <p:grpSpPr>
              <a:xfrm>
                <a:off x="3939882" y="4236328"/>
                <a:ext cx="393234" cy="1752097"/>
                <a:chOff x="1374655" y="4006668"/>
                <a:chExt cx="393234" cy="1752097"/>
              </a:xfrm>
            </p:grpSpPr>
            <p:cxnSp>
              <p:nvCxnSpPr>
                <p:cNvPr id="249" name="Straight Connector 248"/>
                <p:cNvCxnSpPr/>
                <p:nvPr/>
              </p:nvCxnSpPr>
              <p:spPr>
                <a:xfrm>
                  <a:off x="1380406" y="4511178"/>
                  <a:ext cx="336694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0" name="Straight Connector 249"/>
                <p:cNvCxnSpPr/>
                <p:nvPr/>
              </p:nvCxnSpPr>
              <p:spPr>
                <a:xfrm>
                  <a:off x="1381067" y="4078790"/>
                  <a:ext cx="0" cy="122835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1" name="TextBox 250"/>
                <p:cNvSpPr txBox="1"/>
                <p:nvPr/>
              </p:nvSpPr>
              <p:spPr>
                <a:xfrm>
                  <a:off x="1383544" y="4006668"/>
                  <a:ext cx="34244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AU" sz="2800" dirty="0" smtClean="0">
                      <a:solidFill>
                        <a:srgbClr val="00660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x</a:t>
                  </a:r>
                  <a:endParaRPr lang="en-US" sz="2800" dirty="0">
                    <a:solidFill>
                      <a:srgbClr val="0066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  <p:cxnSp>
              <p:nvCxnSpPr>
                <p:cNvPr id="252" name="Straight Connector 251"/>
                <p:cNvCxnSpPr/>
                <p:nvPr/>
              </p:nvCxnSpPr>
              <p:spPr>
                <a:xfrm>
                  <a:off x="1723512" y="4078790"/>
                  <a:ext cx="0" cy="122835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3" name="TextBox 252"/>
                <p:cNvSpPr txBox="1"/>
                <p:nvPr/>
              </p:nvSpPr>
              <p:spPr>
                <a:xfrm>
                  <a:off x="1382966" y="4440872"/>
                  <a:ext cx="34244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AU" sz="2800" dirty="0" smtClean="0">
                      <a:solidFill>
                        <a:srgbClr val="00660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x</a:t>
                  </a:r>
                  <a:endParaRPr lang="en-US" sz="2800" dirty="0">
                    <a:solidFill>
                      <a:srgbClr val="0066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  <p:sp>
              <p:nvSpPr>
                <p:cNvPr id="254" name="TextBox 253"/>
                <p:cNvSpPr txBox="1"/>
                <p:nvPr/>
              </p:nvSpPr>
              <p:spPr>
                <a:xfrm>
                  <a:off x="1380406" y="4824594"/>
                  <a:ext cx="38748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AU" sz="2400" i="1" dirty="0" smtClean="0">
                      <a:solidFill>
                        <a:srgbClr val="006600"/>
                      </a:solidFill>
                    </a:rPr>
                    <a:t>t</a:t>
                  </a:r>
                  <a:r>
                    <a:rPr lang="en-US" sz="2400" i="1" baseline="-25000" dirty="0" smtClean="0">
                      <a:solidFill>
                        <a:srgbClr val="006600"/>
                      </a:solidFill>
                    </a:rPr>
                    <a:t>6</a:t>
                  </a:r>
                  <a:endParaRPr lang="en-US" sz="2400" i="1" dirty="0">
                    <a:solidFill>
                      <a:srgbClr val="006600"/>
                    </a:solidFill>
                  </a:endParaRPr>
                </a:p>
              </p:txBody>
            </p:sp>
            <p:cxnSp>
              <p:nvCxnSpPr>
                <p:cNvPr id="255" name="Straight Connector 254"/>
                <p:cNvCxnSpPr/>
                <p:nvPr/>
              </p:nvCxnSpPr>
              <p:spPr>
                <a:xfrm>
                  <a:off x="1380406" y="4078790"/>
                  <a:ext cx="35157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6" name="Straight Connector 255"/>
                <p:cNvCxnSpPr/>
                <p:nvPr/>
              </p:nvCxnSpPr>
              <p:spPr>
                <a:xfrm>
                  <a:off x="1380406" y="5309522"/>
                  <a:ext cx="34310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7" name="TextBox 256"/>
                <p:cNvSpPr txBox="1"/>
                <p:nvPr/>
              </p:nvSpPr>
              <p:spPr>
                <a:xfrm>
                  <a:off x="1374655" y="5327878"/>
                  <a:ext cx="342445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AU" sz="2200" dirty="0" smtClean="0">
                      <a:solidFill>
                        <a:srgbClr val="0070C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0</a:t>
                  </a:r>
                  <a:endParaRPr lang="en-US" sz="22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p:grpSp>
        </p:grpSp>
        <p:grpSp>
          <p:nvGrpSpPr>
            <p:cNvPr id="205" name="Group 204"/>
            <p:cNvGrpSpPr/>
            <p:nvPr/>
          </p:nvGrpSpPr>
          <p:grpSpPr>
            <a:xfrm>
              <a:off x="5220072" y="4005064"/>
              <a:ext cx="2294750" cy="1754462"/>
              <a:chOff x="5301586" y="4077072"/>
              <a:chExt cx="2294750" cy="1754462"/>
            </a:xfrm>
          </p:grpSpPr>
          <p:sp>
            <p:nvSpPr>
              <p:cNvPr id="206" name="TextBox 205"/>
              <p:cNvSpPr txBox="1"/>
              <p:nvPr/>
            </p:nvSpPr>
            <p:spPr>
              <a:xfrm>
                <a:off x="5301586" y="4443576"/>
                <a:ext cx="104062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γ</a:t>
                </a:r>
                <a:r>
                  <a:rPr lang="en-US" sz="2800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8</a:t>
                </a:r>
                <a:r>
                  <a:rPr lang="en-AU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</a:t>
                </a:r>
                <a:endParaRPr lang="en-US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grpSp>
            <p:nvGrpSpPr>
              <p:cNvPr id="207" name="Group 206"/>
              <p:cNvGrpSpPr/>
              <p:nvPr/>
            </p:nvGrpSpPr>
            <p:grpSpPr>
              <a:xfrm>
                <a:off x="6146689" y="4077072"/>
                <a:ext cx="387483" cy="1752097"/>
                <a:chOff x="1380406" y="4006668"/>
                <a:chExt cx="387483" cy="1752097"/>
              </a:xfrm>
            </p:grpSpPr>
            <p:cxnSp>
              <p:nvCxnSpPr>
                <p:cNvPr id="233" name="Straight Connector 232"/>
                <p:cNvCxnSpPr/>
                <p:nvPr/>
              </p:nvCxnSpPr>
              <p:spPr>
                <a:xfrm>
                  <a:off x="1380406" y="4508796"/>
                  <a:ext cx="336694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Straight Connector 233"/>
                <p:cNvCxnSpPr/>
                <p:nvPr/>
              </p:nvCxnSpPr>
              <p:spPr>
                <a:xfrm>
                  <a:off x="1381067" y="4078790"/>
                  <a:ext cx="0" cy="122835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5" name="TextBox 234"/>
                <p:cNvSpPr txBox="1"/>
                <p:nvPr/>
              </p:nvSpPr>
              <p:spPr>
                <a:xfrm>
                  <a:off x="1381067" y="4006668"/>
                  <a:ext cx="34244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AU" sz="2800" dirty="0" smtClean="0">
                      <a:solidFill>
                        <a:srgbClr val="00660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a</a:t>
                  </a:r>
                  <a:endParaRPr lang="en-US" sz="2800" dirty="0">
                    <a:solidFill>
                      <a:srgbClr val="0066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  <p:cxnSp>
              <p:nvCxnSpPr>
                <p:cNvPr id="236" name="Straight Connector 235"/>
                <p:cNvCxnSpPr/>
                <p:nvPr/>
              </p:nvCxnSpPr>
              <p:spPr>
                <a:xfrm>
                  <a:off x="1723512" y="4078790"/>
                  <a:ext cx="0" cy="122835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7" name="TextBox 236"/>
                <p:cNvSpPr txBox="1"/>
                <p:nvPr/>
              </p:nvSpPr>
              <p:spPr>
                <a:xfrm>
                  <a:off x="1389534" y="4440872"/>
                  <a:ext cx="34244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AU" sz="2800" dirty="0" smtClean="0">
                      <a:solidFill>
                        <a:srgbClr val="00660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a</a:t>
                  </a:r>
                  <a:endParaRPr lang="en-US" sz="2800" dirty="0">
                    <a:solidFill>
                      <a:srgbClr val="0066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  <p:sp>
              <p:nvSpPr>
                <p:cNvPr id="238" name="TextBox 237"/>
                <p:cNvSpPr txBox="1"/>
                <p:nvPr/>
              </p:nvSpPr>
              <p:spPr>
                <a:xfrm>
                  <a:off x="1380406" y="4824594"/>
                  <a:ext cx="38748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AU" sz="2400" i="1" dirty="0">
                      <a:solidFill>
                        <a:srgbClr val="006600"/>
                      </a:solidFill>
                    </a:rPr>
                    <a:t>t</a:t>
                  </a:r>
                  <a:r>
                    <a:rPr lang="en-US" sz="2400" i="1" baseline="-25000" dirty="0" smtClean="0">
                      <a:solidFill>
                        <a:srgbClr val="006600"/>
                      </a:solidFill>
                    </a:rPr>
                    <a:t>1</a:t>
                  </a:r>
                  <a:endParaRPr lang="en-US" sz="2400" i="1" dirty="0">
                    <a:solidFill>
                      <a:srgbClr val="006600"/>
                    </a:solidFill>
                  </a:endParaRPr>
                </a:p>
              </p:txBody>
            </p:sp>
            <p:cxnSp>
              <p:nvCxnSpPr>
                <p:cNvPr id="239" name="Straight Connector 238"/>
                <p:cNvCxnSpPr/>
                <p:nvPr/>
              </p:nvCxnSpPr>
              <p:spPr>
                <a:xfrm>
                  <a:off x="1380406" y="4080113"/>
                  <a:ext cx="35157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0" name="Straight Connector 239"/>
                <p:cNvCxnSpPr/>
                <p:nvPr/>
              </p:nvCxnSpPr>
              <p:spPr>
                <a:xfrm>
                  <a:off x="1380406" y="5314285"/>
                  <a:ext cx="34310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1" name="TextBox 240"/>
                <p:cNvSpPr txBox="1"/>
                <p:nvPr/>
              </p:nvSpPr>
              <p:spPr>
                <a:xfrm>
                  <a:off x="1382275" y="5327878"/>
                  <a:ext cx="342445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AU" sz="2200" dirty="0" smtClean="0">
                      <a:solidFill>
                        <a:srgbClr val="0070C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0</a:t>
                  </a:r>
                  <a:endParaRPr lang="en-US" sz="22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p:grpSp>
          <p:grpSp>
            <p:nvGrpSpPr>
              <p:cNvPr id="208" name="Group 207"/>
              <p:cNvGrpSpPr/>
              <p:nvPr/>
            </p:nvGrpSpPr>
            <p:grpSpPr>
              <a:xfrm>
                <a:off x="6434922" y="4127067"/>
                <a:ext cx="443978" cy="1704467"/>
                <a:chOff x="1323911" y="4054298"/>
                <a:chExt cx="443978" cy="1704467"/>
              </a:xfrm>
            </p:grpSpPr>
            <p:cxnSp>
              <p:nvCxnSpPr>
                <p:cNvPr id="225" name="Straight Connector 224"/>
                <p:cNvCxnSpPr/>
                <p:nvPr/>
              </p:nvCxnSpPr>
              <p:spPr>
                <a:xfrm>
                  <a:off x="1380406" y="4504033"/>
                  <a:ext cx="336694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6" name="Straight Connector 225"/>
                <p:cNvCxnSpPr/>
                <p:nvPr/>
              </p:nvCxnSpPr>
              <p:spPr>
                <a:xfrm>
                  <a:off x="1377892" y="4078790"/>
                  <a:ext cx="0" cy="122835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7" name="TextBox 226"/>
                <p:cNvSpPr txBox="1"/>
                <p:nvPr/>
              </p:nvSpPr>
              <p:spPr>
                <a:xfrm>
                  <a:off x="1323911" y="4054298"/>
                  <a:ext cx="34244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solidFill>
                        <a:srgbClr val="00660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≫</a:t>
                  </a:r>
                </a:p>
              </p:txBody>
            </p:sp>
            <p:cxnSp>
              <p:nvCxnSpPr>
                <p:cNvPr id="228" name="Straight Connector 227"/>
                <p:cNvCxnSpPr/>
                <p:nvPr/>
              </p:nvCxnSpPr>
              <p:spPr>
                <a:xfrm>
                  <a:off x="1723512" y="4078790"/>
                  <a:ext cx="0" cy="122835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9" name="TextBox 228"/>
                <p:cNvSpPr txBox="1"/>
                <p:nvPr/>
              </p:nvSpPr>
              <p:spPr>
                <a:xfrm>
                  <a:off x="1380406" y="4824594"/>
                  <a:ext cx="38748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AU" sz="2400" i="1" dirty="0" smtClean="0">
                      <a:solidFill>
                        <a:srgbClr val="006600"/>
                      </a:solidFill>
                    </a:rPr>
                    <a:t>t</a:t>
                  </a:r>
                  <a:r>
                    <a:rPr lang="en-US" sz="2400" i="1" baseline="-25000" dirty="0" smtClean="0">
                      <a:solidFill>
                        <a:srgbClr val="006600"/>
                      </a:solidFill>
                    </a:rPr>
                    <a:t>7</a:t>
                  </a:r>
                  <a:endParaRPr lang="en-US" sz="2400" i="1" dirty="0">
                    <a:solidFill>
                      <a:srgbClr val="006600"/>
                    </a:solidFill>
                  </a:endParaRPr>
                </a:p>
              </p:txBody>
            </p:sp>
            <p:cxnSp>
              <p:nvCxnSpPr>
                <p:cNvPr id="230" name="Straight Connector 229"/>
                <p:cNvCxnSpPr/>
                <p:nvPr/>
              </p:nvCxnSpPr>
              <p:spPr>
                <a:xfrm>
                  <a:off x="1380406" y="4078790"/>
                  <a:ext cx="35157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1" name="Straight Connector 230"/>
                <p:cNvCxnSpPr/>
                <p:nvPr/>
              </p:nvCxnSpPr>
              <p:spPr>
                <a:xfrm>
                  <a:off x="1380406" y="5314285"/>
                  <a:ext cx="34310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2" name="TextBox 231"/>
                <p:cNvSpPr txBox="1"/>
                <p:nvPr/>
              </p:nvSpPr>
              <p:spPr>
                <a:xfrm>
                  <a:off x="1389895" y="5327878"/>
                  <a:ext cx="342445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AU" sz="2200" dirty="0" smtClean="0">
                      <a:solidFill>
                        <a:srgbClr val="0070C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0</a:t>
                  </a:r>
                  <a:endParaRPr lang="en-US" sz="22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p:grpSp>
          <p:grpSp>
            <p:nvGrpSpPr>
              <p:cNvPr id="209" name="Group 208"/>
              <p:cNvGrpSpPr/>
              <p:nvPr/>
            </p:nvGrpSpPr>
            <p:grpSpPr>
              <a:xfrm>
                <a:off x="6827248" y="4087196"/>
                <a:ext cx="387483" cy="1736851"/>
                <a:chOff x="5840701" y="4004092"/>
                <a:chExt cx="387483" cy="1736851"/>
              </a:xfrm>
            </p:grpSpPr>
            <p:grpSp>
              <p:nvGrpSpPr>
                <p:cNvPr id="215" name="Group 214"/>
                <p:cNvGrpSpPr/>
                <p:nvPr/>
              </p:nvGrpSpPr>
              <p:grpSpPr>
                <a:xfrm>
                  <a:off x="5847369" y="4004092"/>
                  <a:ext cx="353057" cy="1736851"/>
                  <a:chOff x="2732329" y="4010442"/>
                  <a:chExt cx="353057" cy="1736851"/>
                </a:xfrm>
              </p:grpSpPr>
              <p:sp>
                <p:nvSpPr>
                  <p:cNvPr id="217" name="TextBox 216"/>
                  <p:cNvSpPr txBox="1"/>
                  <p:nvPr/>
                </p:nvSpPr>
                <p:spPr>
                  <a:xfrm>
                    <a:off x="2742941" y="5316406"/>
                    <a:ext cx="342445" cy="43088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AU" sz="220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0</a:t>
                    </a:r>
                    <a:endParaRPr lang="en-US" sz="2200" dirty="0">
                      <a:solidFill>
                        <a:srgbClr val="0070C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endParaRPr>
                  </a:p>
                </p:txBody>
              </p:sp>
              <p:cxnSp>
                <p:nvCxnSpPr>
                  <p:cNvPr id="218" name="Straight Connector 217"/>
                  <p:cNvCxnSpPr/>
                  <p:nvPr/>
                </p:nvCxnSpPr>
                <p:spPr>
                  <a:xfrm>
                    <a:off x="2733452" y="4501768"/>
                    <a:ext cx="336694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9" name="Straight Connector 218"/>
                  <p:cNvCxnSpPr/>
                  <p:nvPr/>
                </p:nvCxnSpPr>
                <p:spPr>
                  <a:xfrm>
                    <a:off x="2734113" y="4081288"/>
                    <a:ext cx="0" cy="1228352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0" name="Straight Connector 219"/>
                  <p:cNvCxnSpPr/>
                  <p:nvPr/>
                </p:nvCxnSpPr>
                <p:spPr>
                  <a:xfrm>
                    <a:off x="3076558" y="4081288"/>
                    <a:ext cx="0" cy="1228352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Straight Connector 220"/>
                  <p:cNvCxnSpPr/>
                  <p:nvPr/>
                </p:nvCxnSpPr>
                <p:spPr>
                  <a:xfrm>
                    <a:off x="2733452" y="4074938"/>
                    <a:ext cx="351573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2" name="Straight Connector 221"/>
                  <p:cNvCxnSpPr/>
                  <p:nvPr/>
                </p:nvCxnSpPr>
                <p:spPr>
                  <a:xfrm>
                    <a:off x="2733452" y="5309640"/>
                    <a:ext cx="343106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23" name="TextBox 222"/>
                  <p:cNvSpPr txBox="1"/>
                  <p:nvPr/>
                </p:nvSpPr>
                <p:spPr>
                  <a:xfrm>
                    <a:off x="2732329" y="4010442"/>
                    <a:ext cx="342445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AU" sz="2800" dirty="0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e</a:t>
                    </a:r>
                    <a:endParaRPr lang="en-US" sz="2800" dirty="0">
                      <a:solidFill>
                        <a:srgbClr val="00660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endParaRPr>
                  </a:p>
                </p:txBody>
              </p:sp>
              <p:sp>
                <p:nvSpPr>
                  <p:cNvPr id="224" name="TextBox 223"/>
                  <p:cNvSpPr txBox="1"/>
                  <p:nvPr/>
                </p:nvSpPr>
                <p:spPr>
                  <a:xfrm>
                    <a:off x="2736198" y="4443458"/>
                    <a:ext cx="342445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AU" sz="2800" dirty="0">
                        <a:solidFill>
                          <a:srgbClr val="0066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e</a:t>
                    </a:r>
                    <a:endParaRPr lang="en-US" sz="2800" dirty="0">
                      <a:solidFill>
                        <a:srgbClr val="00660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endParaRPr>
                  </a:p>
                </p:txBody>
              </p:sp>
            </p:grpSp>
            <p:sp>
              <p:nvSpPr>
                <p:cNvPr id="216" name="TextBox 215"/>
                <p:cNvSpPr txBox="1"/>
                <p:nvPr/>
              </p:nvSpPr>
              <p:spPr>
                <a:xfrm>
                  <a:off x="5840701" y="4816639"/>
                  <a:ext cx="38748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AU" sz="2400" i="1" dirty="0" smtClean="0">
                      <a:solidFill>
                        <a:srgbClr val="006600"/>
                      </a:solidFill>
                    </a:rPr>
                    <a:t>t</a:t>
                  </a:r>
                  <a:r>
                    <a:rPr lang="en-US" sz="2400" i="1" baseline="-25000" dirty="0" smtClean="0">
                      <a:solidFill>
                        <a:srgbClr val="006600"/>
                      </a:solidFill>
                    </a:rPr>
                    <a:t>5</a:t>
                  </a:r>
                  <a:endParaRPr lang="en-US" sz="2400" i="1" dirty="0">
                    <a:solidFill>
                      <a:srgbClr val="006600"/>
                    </a:solidFill>
                  </a:endParaRPr>
                </a:p>
              </p:txBody>
            </p:sp>
          </p:grpSp>
          <p:grpSp>
            <p:nvGrpSpPr>
              <p:cNvPr id="210" name="Group 209"/>
              <p:cNvGrpSpPr/>
              <p:nvPr/>
            </p:nvGrpSpPr>
            <p:grpSpPr>
              <a:xfrm>
                <a:off x="6307350" y="5396098"/>
                <a:ext cx="1288986" cy="430887"/>
                <a:chOff x="1508292" y="5554376"/>
                <a:chExt cx="1288986" cy="430887"/>
              </a:xfrm>
            </p:grpSpPr>
            <p:sp>
              <p:nvSpPr>
                <p:cNvPr id="211" name="TextBox 210"/>
                <p:cNvSpPr txBox="1"/>
                <p:nvPr/>
              </p:nvSpPr>
              <p:spPr>
                <a:xfrm>
                  <a:off x="1508292" y="5590903"/>
                  <a:ext cx="34244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AU" dirty="0" smtClean="0">
                      <a:solidFill>
                        <a:srgbClr val="0070C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+</a:t>
                  </a:r>
                  <a:endParaRPr lang="en-US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  <p:sp>
              <p:nvSpPr>
                <p:cNvPr id="212" name="TextBox 211"/>
                <p:cNvSpPr txBox="1"/>
                <p:nvPr/>
              </p:nvSpPr>
              <p:spPr>
                <a:xfrm>
                  <a:off x="1866174" y="5593323"/>
                  <a:ext cx="34244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AU" dirty="0" smtClean="0">
                      <a:solidFill>
                        <a:srgbClr val="0070C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+</a:t>
                  </a:r>
                  <a:endParaRPr lang="en-US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  <p:sp>
              <p:nvSpPr>
                <p:cNvPr id="213" name="TextBox 212"/>
                <p:cNvSpPr txBox="1"/>
                <p:nvPr/>
              </p:nvSpPr>
              <p:spPr>
                <a:xfrm>
                  <a:off x="2243888" y="5585703"/>
                  <a:ext cx="34244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AU" dirty="0" smtClean="0">
                      <a:solidFill>
                        <a:srgbClr val="0070C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=</a:t>
                  </a:r>
                  <a:endParaRPr lang="en-US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  <p:sp>
              <p:nvSpPr>
                <p:cNvPr id="214" name="TextBox 213"/>
                <p:cNvSpPr txBox="1"/>
                <p:nvPr/>
              </p:nvSpPr>
              <p:spPr>
                <a:xfrm>
                  <a:off x="2454833" y="5554376"/>
                  <a:ext cx="342445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AU" sz="2200" dirty="0" smtClean="0">
                      <a:solidFill>
                        <a:srgbClr val="0070C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0</a:t>
                  </a:r>
                  <a:endParaRPr lang="en-US" sz="22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p:grpSp>
        </p:grpSp>
      </p:grpSp>
      <p:sp>
        <p:nvSpPr>
          <p:cNvPr id="300" name="TextBox 299"/>
          <p:cNvSpPr txBox="1"/>
          <p:nvPr/>
        </p:nvSpPr>
        <p:spPr>
          <a:xfrm>
            <a:off x="6434574" y="4431347"/>
            <a:ext cx="3129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endParaRPr lang="en-US" sz="2800" i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1" name="TextBox 300"/>
          <p:cNvSpPr txBox="1"/>
          <p:nvPr/>
        </p:nvSpPr>
        <p:spPr>
          <a:xfrm>
            <a:off x="2826554" y="4437329"/>
            <a:ext cx="3129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endParaRPr lang="en-US" sz="2800" i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2" name="TextBox 301"/>
          <p:cNvSpPr txBox="1"/>
          <p:nvPr/>
        </p:nvSpPr>
        <p:spPr>
          <a:xfrm>
            <a:off x="35496" y="908720"/>
            <a:ext cx="1976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R=({x},{d})</a:t>
            </a:r>
            <a:endParaRPr lang="en-US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251520" y="5733256"/>
            <a:ext cx="446449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2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γ</a:t>
            </a:r>
            <a:r>
              <a:rPr lang="en-US" sz="2200" b="1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8</a:t>
            </a:r>
            <a:r>
              <a:rPr lang="en-US" sz="2800" b="1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b="1" dirty="0">
                <a:ea typeface="Cambria Math" panose="02040503050406030204" pitchFamily="18" charset="0"/>
              </a:rPr>
              <a:t>and</a:t>
            </a:r>
            <a:r>
              <a:rPr lang="en-US" sz="2400" b="1" baseline="-25000" dirty="0">
                <a:ea typeface="Cambria Math" panose="02040503050406030204" pitchFamily="18" charset="0"/>
              </a:rPr>
              <a:t> </a:t>
            </a:r>
            <a:r>
              <a:rPr lang="el-GR" sz="22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γ</a:t>
            </a:r>
            <a:r>
              <a:rPr lang="en-US" sz="2200" b="1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12</a:t>
            </a:r>
            <a:r>
              <a:rPr lang="en-US" sz="2800" b="1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b="1" dirty="0">
                <a:ea typeface="Cambria Math" panose="02040503050406030204" pitchFamily="18" charset="0"/>
              </a:rPr>
              <a:t>are optimal </a:t>
            </a:r>
            <a:r>
              <a:rPr lang="en-US" sz="2000" b="1" dirty="0" smtClean="0">
                <a:ea typeface="Cambria Math" panose="02040503050406030204" pitchFamily="18" charset="0"/>
              </a:rPr>
              <a:t>alignments! </a:t>
            </a:r>
            <a:br>
              <a:rPr lang="en-US" sz="2000" b="1" dirty="0" smtClean="0">
                <a:ea typeface="Cambria Math" panose="02040503050406030204" pitchFamily="18" charset="0"/>
              </a:rPr>
            </a:br>
            <a:r>
              <a:rPr lang="en-US" sz="2000" b="1" dirty="0" smtClean="0">
                <a:ea typeface="Cambria Math" panose="02040503050406030204" pitchFamily="18" charset="0"/>
              </a:rPr>
              <a:t>Note no problem with </a:t>
            </a:r>
            <a:r>
              <a:rPr lang="en-US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sz="2000" b="1" dirty="0" smtClean="0">
                <a:ea typeface="Cambria Math" panose="02040503050406030204" pitchFamily="18" charset="0"/>
              </a:rPr>
              <a:t>!</a:t>
            </a:r>
            <a:endParaRPr lang="en-US" sz="2000" b="1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17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195263" y="169863"/>
            <a:ext cx="8048625" cy="631825"/>
          </a:xfrm>
        </p:spPr>
        <p:txBody>
          <a:bodyPr/>
          <a:lstStyle/>
          <a:p>
            <a:pPr>
              <a:defRPr/>
            </a:pPr>
            <a:r>
              <a:rPr lang="en-AU" altLang="en-US" sz="3400" dirty="0" smtClean="0"/>
              <a:t>One More Example</a:t>
            </a:r>
            <a:endParaRPr lang="en-US" altLang="en-US" sz="1800" dirty="0"/>
          </a:p>
        </p:txBody>
      </p:sp>
      <p:sp>
        <p:nvSpPr>
          <p:cNvPr id="44035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 sz="2000">
                <a:solidFill>
                  <a:srgbClr val="292929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 sz="2000">
                <a:solidFill>
                  <a:srgbClr val="292929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2000">
                <a:solidFill>
                  <a:srgbClr val="292929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 sz="2000">
                <a:solidFill>
                  <a:srgbClr val="292929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 sz="2000">
                <a:solidFill>
                  <a:srgbClr val="292929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292929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292929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292929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292929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400" smtClean="0">
                <a:solidFill>
                  <a:srgbClr val="D9D9D9"/>
                </a:solidFill>
                <a:latin typeface="Calibri" pitchFamily="34" charset="0"/>
              </a:rPr>
              <a:t>Artem Polyvyanyy  |  May 26, 2017  |  Impact-Driven Process Model Repair  |  ICSE 2017</a:t>
            </a:r>
            <a:endParaRPr lang="en-US" altLang="en-US" sz="1400">
              <a:solidFill>
                <a:srgbClr val="D9D9D9"/>
              </a:solidFill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35EFD5-ACBD-4FBA-9318-8AD6E5A66726}" type="slidenum">
              <a:rPr lang="en-US" sz="1400" smtClean="0"/>
              <a:pPr>
                <a:defRPr/>
              </a:pPr>
              <a:t>7</a:t>
            </a:fld>
            <a:endParaRPr lang="en-US" sz="14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907754"/>
              </p:ext>
            </p:extLst>
          </p:nvPr>
        </p:nvGraphicFramePr>
        <p:xfrm>
          <a:off x="1570038" y="990600"/>
          <a:ext cx="5957887" cy="260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4" name="Visio" r:id="rId4" imgW="5956701" imgH="2606472" progId="Visio.Drawing.11">
                  <p:embed/>
                </p:oleObj>
              </mc:Choice>
              <mc:Fallback>
                <p:oleObj name="Visio" r:id="rId4" imgW="5956701" imgH="2606472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70038" y="990600"/>
                        <a:ext cx="5957887" cy="2606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Line 9"/>
          <p:cNvSpPr>
            <a:spLocks noChangeShapeType="1"/>
          </p:cNvSpPr>
          <p:nvPr/>
        </p:nvSpPr>
        <p:spPr bwMode="auto">
          <a:xfrm flipV="1">
            <a:off x="0" y="3645024"/>
            <a:ext cx="9252520" cy="0"/>
          </a:xfrm>
          <a:prstGeom prst="line">
            <a:avLst/>
          </a:prstGeom>
          <a:noFill/>
          <a:ln w="63500">
            <a:solidFill>
              <a:schemeClr val="bg1">
                <a:lumMod val="65000"/>
              </a:scheme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746424"/>
            <a:ext cx="6120679" cy="2775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91680" y="3656772"/>
            <a:ext cx="531813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AU" sz="1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10 x</a:t>
            </a:r>
            <a:endParaRPr lang="en-US" sz="14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983085" y="4373730"/>
            <a:ext cx="433132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AU" sz="1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9 x</a:t>
            </a:r>
            <a:endParaRPr lang="en-US" sz="14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471899" y="5085184"/>
            <a:ext cx="433132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AU" sz="1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6 x</a:t>
            </a:r>
            <a:endParaRPr lang="en-US" sz="14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173512" y="5767760"/>
            <a:ext cx="433132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AU" sz="1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2 x</a:t>
            </a:r>
            <a:endParaRPr lang="en-US" sz="14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622298" y="3654157"/>
            <a:ext cx="433132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AU" sz="1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9 x</a:t>
            </a:r>
            <a:endParaRPr lang="en-US" sz="14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184110" y="4353985"/>
            <a:ext cx="433132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AU" sz="1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7 x</a:t>
            </a:r>
            <a:endParaRPr lang="en-US" sz="14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427610" y="5065439"/>
            <a:ext cx="433132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AU" sz="1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2 x</a:t>
            </a:r>
            <a:endParaRPr lang="en-US" sz="14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416760" y="5899338"/>
            <a:ext cx="16197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defRPr>
            </a:lvl1pPr>
          </a:lstStyle>
          <a:p>
            <a:r>
              <a:rPr lang="en-US" sz="3000" b="1" dirty="0">
                <a:sym typeface="Symbol"/>
              </a:rPr>
              <a:t> = </a:t>
            </a:r>
            <a:r>
              <a:rPr lang="en-US" sz="3000" b="1" dirty="0" smtClean="0">
                <a:sym typeface="Symbol"/>
              </a:rPr>
              <a:t>120</a:t>
            </a:r>
            <a:endParaRPr lang="en-US" sz="3000" b="1" dirty="0"/>
          </a:p>
        </p:txBody>
      </p:sp>
      <p:sp>
        <p:nvSpPr>
          <p:cNvPr id="49" name="Rectangle 48"/>
          <p:cNvSpPr/>
          <p:nvPr/>
        </p:nvSpPr>
        <p:spPr>
          <a:xfrm>
            <a:off x="2878043" y="3750964"/>
            <a:ext cx="200839" cy="61641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dirty="0"/>
          </a:p>
        </p:txBody>
      </p:sp>
      <p:sp>
        <p:nvSpPr>
          <p:cNvPr id="50" name="Rectangle 49"/>
          <p:cNvSpPr/>
          <p:nvPr/>
        </p:nvSpPr>
        <p:spPr>
          <a:xfrm>
            <a:off x="3519765" y="3750940"/>
            <a:ext cx="200839" cy="61641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dirty="0"/>
          </a:p>
        </p:txBody>
      </p:sp>
      <p:sp>
        <p:nvSpPr>
          <p:cNvPr id="51" name="Rectangle 50"/>
          <p:cNvSpPr/>
          <p:nvPr/>
        </p:nvSpPr>
        <p:spPr>
          <a:xfrm>
            <a:off x="3951813" y="3755132"/>
            <a:ext cx="200839" cy="61641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dirty="0"/>
          </a:p>
        </p:txBody>
      </p:sp>
      <p:sp>
        <p:nvSpPr>
          <p:cNvPr id="52" name="Rectangle 51"/>
          <p:cNvSpPr/>
          <p:nvPr/>
        </p:nvSpPr>
        <p:spPr>
          <a:xfrm>
            <a:off x="5917237" y="3755038"/>
            <a:ext cx="200839" cy="61641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dirty="0"/>
          </a:p>
        </p:txBody>
      </p:sp>
      <p:sp>
        <p:nvSpPr>
          <p:cNvPr id="53" name="Rectangle 52"/>
          <p:cNvSpPr/>
          <p:nvPr/>
        </p:nvSpPr>
        <p:spPr>
          <a:xfrm>
            <a:off x="6565309" y="3748688"/>
            <a:ext cx="200839" cy="61641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dirty="0"/>
          </a:p>
        </p:txBody>
      </p:sp>
      <p:sp>
        <p:nvSpPr>
          <p:cNvPr id="54" name="Rectangle 53"/>
          <p:cNvSpPr/>
          <p:nvPr/>
        </p:nvSpPr>
        <p:spPr>
          <a:xfrm>
            <a:off x="3491880" y="4464670"/>
            <a:ext cx="200839" cy="61641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dirty="0"/>
          </a:p>
        </p:txBody>
      </p:sp>
      <p:sp>
        <p:nvSpPr>
          <p:cNvPr id="55" name="Rectangle 54"/>
          <p:cNvSpPr/>
          <p:nvPr/>
        </p:nvSpPr>
        <p:spPr>
          <a:xfrm>
            <a:off x="4146629" y="4462512"/>
            <a:ext cx="200839" cy="61641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dirty="0"/>
          </a:p>
        </p:txBody>
      </p:sp>
      <p:sp>
        <p:nvSpPr>
          <p:cNvPr id="56" name="Rectangle 55"/>
          <p:cNvSpPr/>
          <p:nvPr/>
        </p:nvSpPr>
        <p:spPr>
          <a:xfrm>
            <a:off x="4640143" y="4462512"/>
            <a:ext cx="200839" cy="61641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dirty="0"/>
          </a:p>
        </p:txBody>
      </p:sp>
      <p:sp>
        <p:nvSpPr>
          <p:cNvPr id="57" name="Rectangle 56"/>
          <p:cNvSpPr/>
          <p:nvPr/>
        </p:nvSpPr>
        <p:spPr>
          <a:xfrm>
            <a:off x="5629205" y="4462418"/>
            <a:ext cx="200839" cy="61641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dirty="0"/>
          </a:p>
        </p:txBody>
      </p:sp>
      <p:sp>
        <p:nvSpPr>
          <p:cNvPr id="58" name="Rectangle 57"/>
          <p:cNvSpPr/>
          <p:nvPr/>
        </p:nvSpPr>
        <p:spPr>
          <a:xfrm>
            <a:off x="6707167" y="4462418"/>
            <a:ext cx="200839" cy="61641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dirty="0"/>
          </a:p>
        </p:txBody>
      </p:sp>
      <p:sp>
        <p:nvSpPr>
          <p:cNvPr id="59" name="Rectangle 58"/>
          <p:cNvSpPr/>
          <p:nvPr/>
        </p:nvSpPr>
        <p:spPr>
          <a:xfrm>
            <a:off x="7130380" y="4462512"/>
            <a:ext cx="200839" cy="61641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dirty="0"/>
          </a:p>
        </p:txBody>
      </p:sp>
      <p:sp>
        <p:nvSpPr>
          <p:cNvPr id="60" name="Rectangle 59"/>
          <p:cNvSpPr/>
          <p:nvPr/>
        </p:nvSpPr>
        <p:spPr>
          <a:xfrm>
            <a:off x="3328814" y="5168211"/>
            <a:ext cx="224532" cy="611653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dirty="0"/>
          </a:p>
        </p:txBody>
      </p:sp>
      <p:sp>
        <p:nvSpPr>
          <p:cNvPr id="61" name="Rectangle 60"/>
          <p:cNvSpPr/>
          <p:nvPr/>
        </p:nvSpPr>
        <p:spPr>
          <a:xfrm>
            <a:off x="3553346" y="5163542"/>
            <a:ext cx="218554" cy="61641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dirty="0"/>
          </a:p>
        </p:txBody>
      </p:sp>
      <p:sp>
        <p:nvSpPr>
          <p:cNvPr id="62" name="Rectangle 61"/>
          <p:cNvSpPr/>
          <p:nvPr/>
        </p:nvSpPr>
        <p:spPr>
          <a:xfrm>
            <a:off x="3771900" y="5163542"/>
            <a:ext cx="280332" cy="61641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dirty="0"/>
          </a:p>
        </p:txBody>
      </p:sp>
      <p:sp>
        <p:nvSpPr>
          <p:cNvPr id="63" name="Rectangle 62"/>
          <p:cNvSpPr/>
          <p:nvPr/>
        </p:nvSpPr>
        <p:spPr>
          <a:xfrm>
            <a:off x="6152311" y="5163542"/>
            <a:ext cx="219889" cy="61641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dirty="0"/>
          </a:p>
        </p:txBody>
      </p:sp>
      <p:sp>
        <p:nvSpPr>
          <p:cNvPr id="64" name="Rectangle 63"/>
          <p:cNvSpPr/>
          <p:nvPr/>
        </p:nvSpPr>
        <p:spPr>
          <a:xfrm>
            <a:off x="7001549" y="5163448"/>
            <a:ext cx="229250" cy="61641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dirty="0"/>
          </a:p>
        </p:txBody>
      </p:sp>
      <p:sp>
        <p:nvSpPr>
          <p:cNvPr id="65" name="Rectangle 64"/>
          <p:cNvSpPr/>
          <p:nvPr/>
        </p:nvSpPr>
        <p:spPr>
          <a:xfrm>
            <a:off x="5761766" y="5871986"/>
            <a:ext cx="229250" cy="61641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5457998"/>
            <a:ext cx="1826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All deviations</a:t>
            </a:r>
            <a:br>
              <a:rPr lang="en-A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A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cost one Peso!</a:t>
            </a:r>
          </a:p>
        </p:txBody>
      </p:sp>
    </p:spTree>
    <p:extLst>
      <p:ext uri="{BB962C8B-B14F-4D97-AF65-F5344CB8AC3E}">
        <p14:creationId xmlns:p14="http://schemas.microsoft.com/office/powerpoint/2010/main" val="29418783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3" y="169863"/>
            <a:ext cx="8048625" cy="631825"/>
          </a:xfrm>
        </p:spPr>
        <p:txBody>
          <a:bodyPr/>
          <a:lstStyle/>
          <a:p>
            <a:pPr>
              <a:defRPr/>
            </a:pPr>
            <a:r>
              <a:rPr lang="en-AU" altLang="en-US" sz="3400" dirty="0" smtClean="0"/>
              <a:t>A Possible Repair</a:t>
            </a:r>
            <a:endParaRPr lang="en-US" sz="1800" dirty="0"/>
          </a:p>
        </p:txBody>
      </p:sp>
      <p:sp>
        <p:nvSpPr>
          <p:cNvPr id="45059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 sz="2000">
                <a:solidFill>
                  <a:srgbClr val="292929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 sz="2000">
                <a:solidFill>
                  <a:srgbClr val="292929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2000">
                <a:solidFill>
                  <a:srgbClr val="292929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 sz="2000">
                <a:solidFill>
                  <a:srgbClr val="292929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 sz="2000">
                <a:solidFill>
                  <a:srgbClr val="292929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292929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292929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292929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292929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400" smtClean="0">
                <a:solidFill>
                  <a:srgbClr val="D9D9D9"/>
                </a:solidFill>
                <a:latin typeface="Calibri" pitchFamily="34" charset="0"/>
              </a:rPr>
              <a:t>Artem Polyvyanyy  |  May 26, 2017  |  Impact-Driven Process Model Repair  |  ICSE 2017</a:t>
            </a:r>
            <a:endParaRPr lang="en-US" altLang="en-US" sz="1400">
              <a:solidFill>
                <a:srgbClr val="D9D9D9"/>
              </a:solidFill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CB19C3-1AA3-4C24-AD14-D51DEB3EC08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45062" name="TextBox 4"/>
          <p:cNvSpPr txBox="1">
            <a:spLocks noChangeArrowheads="1"/>
          </p:cNvSpPr>
          <p:nvPr/>
        </p:nvSpPr>
        <p:spPr bwMode="auto">
          <a:xfrm>
            <a:off x="1547664" y="4797425"/>
            <a:ext cx="33586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defRPr sz="2000">
                <a:solidFill>
                  <a:srgbClr val="292929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 sz="2000">
                <a:solidFill>
                  <a:srgbClr val="292929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2000">
                <a:solidFill>
                  <a:srgbClr val="292929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 sz="2000">
                <a:solidFill>
                  <a:srgbClr val="292929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 sz="2000">
                <a:solidFill>
                  <a:srgbClr val="292929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292929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292929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292929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292929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AU" altLang="en-US" sz="32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 = ({</a:t>
            </a:r>
            <a:r>
              <a:rPr lang="en-AU" altLang="en-US" sz="3200" dirty="0" err="1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f,e,x</a:t>
            </a:r>
            <a:r>
              <a:rPr lang="en-AU" altLang="en-US" sz="32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},{</a:t>
            </a:r>
            <a:r>
              <a:rPr lang="en-AU" altLang="en-US" sz="3200" dirty="0" err="1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c,f,g</a:t>
            </a:r>
            <a:r>
              <a:rPr lang="en-AU" altLang="en-US" sz="32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})</a:t>
            </a:r>
            <a:endParaRPr lang="en-US" altLang="en-US" sz="3200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76256" y="5229200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defRPr>
            </a:lvl1pPr>
          </a:lstStyle>
          <a:p>
            <a:r>
              <a:rPr lang="en-US" sz="4000" b="1" dirty="0">
                <a:sym typeface="Symbol"/>
              </a:rPr>
              <a:t> = </a:t>
            </a:r>
            <a:r>
              <a:rPr lang="en-US" sz="4000" b="1" dirty="0" smtClean="0">
                <a:sym typeface="Symbol"/>
              </a:rPr>
              <a:t>47</a:t>
            </a:r>
            <a:endParaRPr lang="en-US" sz="4000" b="1" dirty="0"/>
          </a:p>
        </p:txBody>
      </p:sp>
      <p:cxnSp>
        <p:nvCxnSpPr>
          <p:cNvPr id="10" name="Straight Arrow Connector 9"/>
          <p:cNvCxnSpPr>
            <a:stCxn id="11" idx="0"/>
          </p:cNvCxnSpPr>
          <p:nvPr/>
        </p:nvCxnSpPr>
        <p:spPr>
          <a:xfrm flipV="1">
            <a:off x="2622052" y="5416069"/>
            <a:ext cx="254645" cy="352216"/>
          </a:xfrm>
          <a:prstGeom prst="straightConnector1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84271" y="5768285"/>
            <a:ext cx="8755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insert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2" name="Straight Arrow Connector 11"/>
          <p:cNvCxnSpPr>
            <a:stCxn id="13" idx="0"/>
          </p:cNvCxnSpPr>
          <p:nvPr/>
        </p:nvCxnSpPr>
        <p:spPr>
          <a:xfrm flipH="1" flipV="1">
            <a:off x="4139952" y="5382200"/>
            <a:ext cx="249795" cy="352217"/>
          </a:xfrm>
          <a:prstGeom prst="straightConnector1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046544" y="5734417"/>
            <a:ext cx="6864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skip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957977"/>
              </p:ext>
            </p:extLst>
          </p:nvPr>
        </p:nvGraphicFramePr>
        <p:xfrm>
          <a:off x="1084328" y="1124744"/>
          <a:ext cx="7088072" cy="3615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9" name="Visio" r:id="rId4" imgW="5906727" imgH="3012872" progId="Visio.Drawing.11">
                  <p:embed/>
                </p:oleObj>
              </mc:Choice>
              <mc:Fallback>
                <p:oleObj name="Visio" r:id="rId4" imgW="5906727" imgH="3012872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84328" y="1124744"/>
                        <a:ext cx="7088072" cy="36154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98991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3" y="169863"/>
            <a:ext cx="8048625" cy="631825"/>
          </a:xfrm>
        </p:spPr>
        <p:txBody>
          <a:bodyPr/>
          <a:lstStyle/>
          <a:p>
            <a:pPr>
              <a:defRPr/>
            </a:pPr>
            <a:r>
              <a:rPr lang="en-AU" altLang="en-US" sz="3400" dirty="0" smtClean="0"/>
              <a:t>Another Possible Repair</a:t>
            </a:r>
            <a:endParaRPr lang="en-US" sz="1800" dirty="0"/>
          </a:p>
        </p:txBody>
      </p:sp>
      <p:sp>
        <p:nvSpPr>
          <p:cNvPr id="45059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 sz="2000">
                <a:solidFill>
                  <a:srgbClr val="292929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 sz="2000">
                <a:solidFill>
                  <a:srgbClr val="292929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2000">
                <a:solidFill>
                  <a:srgbClr val="292929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 sz="2000">
                <a:solidFill>
                  <a:srgbClr val="292929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 sz="2000">
                <a:solidFill>
                  <a:srgbClr val="292929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292929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292929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292929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292929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400" smtClean="0">
                <a:solidFill>
                  <a:srgbClr val="D9D9D9"/>
                </a:solidFill>
                <a:latin typeface="Calibri" pitchFamily="34" charset="0"/>
              </a:rPr>
              <a:t>Artem Polyvyanyy  |  May 26, 2017  |  Impact-Driven Process Model Repair  |  ICSE 2017</a:t>
            </a:r>
            <a:endParaRPr lang="en-US" altLang="en-US" sz="1400">
              <a:solidFill>
                <a:srgbClr val="D9D9D9"/>
              </a:solidFill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CB19C3-1AA3-4C24-AD14-D51DEB3EC08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45062" name="TextBox 4"/>
          <p:cNvSpPr txBox="1">
            <a:spLocks noChangeArrowheads="1"/>
          </p:cNvSpPr>
          <p:nvPr/>
        </p:nvSpPr>
        <p:spPr bwMode="auto">
          <a:xfrm>
            <a:off x="1547664" y="4797425"/>
            <a:ext cx="34628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defRPr sz="2000">
                <a:solidFill>
                  <a:srgbClr val="292929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 sz="2000">
                <a:solidFill>
                  <a:srgbClr val="292929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2000">
                <a:solidFill>
                  <a:srgbClr val="292929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 sz="2000">
                <a:solidFill>
                  <a:srgbClr val="292929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 sz="2000">
                <a:solidFill>
                  <a:srgbClr val="292929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292929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292929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292929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292929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AU" altLang="en-US" sz="32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 = ({</a:t>
            </a:r>
            <a:r>
              <a:rPr lang="en-AU" altLang="en-US" sz="3200" dirty="0" err="1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f,e</a:t>
            </a:r>
            <a:r>
              <a:rPr lang="en-AU" altLang="en-US" sz="32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},{</a:t>
            </a:r>
            <a:r>
              <a:rPr lang="en-AU" altLang="en-US" sz="3200" dirty="0" err="1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g,d,e,c</a:t>
            </a:r>
            <a:r>
              <a:rPr lang="en-AU" altLang="en-US" sz="32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})</a:t>
            </a:r>
            <a:endParaRPr lang="en-US" altLang="en-US" sz="3200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76256" y="5229200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defRPr>
            </a:lvl1pPr>
          </a:lstStyle>
          <a:p>
            <a:r>
              <a:rPr lang="en-US" sz="4000" b="1" dirty="0">
                <a:sym typeface="Symbol"/>
              </a:rPr>
              <a:t> = </a:t>
            </a:r>
            <a:r>
              <a:rPr lang="en-US" sz="4000" b="1" dirty="0" smtClean="0">
                <a:sym typeface="Symbol"/>
              </a:rPr>
              <a:t>33</a:t>
            </a:r>
            <a:endParaRPr lang="en-US" sz="4000" b="1" dirty="0"/>
          </a:p>
        </p:txBody>
      </p:sp>
      <p:cxnSp>
        <p:nvCxnSpPr>
          <p:cNvPr id="10" name="Straight Arrow Connector 9"/>
          <p:cNvCxnSpPr>
            <a:stCxn id="11" idx="0"/>
          </p:cNvCxnSpPr>
          <p:nvPr/>
        </p:nvCxnSpPr>
        <p:spPr>
          <a:xfrm flipV="1">
            <a:off x="2622052" y="5416069"/>
            <a:ext cx="254645" cy="352216"/>
          </a:xfrm>
          <a:prstGeom prst="straightConnector1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84271" y="5768285"/>
            <a:ext cx="8755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insert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2" name="Straight Arrow Connector 11"/>
          <p:cNvCxnSpPr>
            <a:stCxn id="13" idx="0"/>
          </p:cNvCxnSpPr>
          <p:nvPr/>
        </p:nvCxnSpPr>
        <p:spPr>
          <a:xfrm flipH="1" flipV="1">
            <a:off x="4139952" y="5382200"/>
            <a:ext cx="249795" cy="352217"/>
          </a:xfrm>
          <a:prstGeom prst="straightConnector1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046544" y="5734417"/>
            <a:ext cx="6864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skip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048310"/>
              </p:ext>
            </p:extLst>
          </p:nvPr>
        </p:nvGraphicFramePr>
        <p:xfrm>
          <a:off x="1134249" y="1052736"/>
          <a:ext cx="7038151" cy="38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3" name="Visio" r:id="rId4" imgW="5865126" imgH="3197157" progId="Visio.Drawing.11">
                  <p:embed/>
                </p:oleObj>
              </mc:Choice>
              <mc:Fallback>
                <p:oleObj name="Visio" r:id="rId4" imgW="5865126" imgH="3197157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34249" y="1052736"/>
                        <a:ext cx="7038151" cy="3836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8749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lide">
  <a:themeElements>
    <a:clrScheme name="countdow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4F64BD"/>
      </a:accent2>
      <a:accent3>
        <a:srgbClr val="4F59BD"/>
      </a:accent3>
      <a:accent4>
        <a:srgbClr val="4C99C0"/>
      </a:accent4>
      <a:accent5>
        <a:srgbClr val="1F497D"/>
      </a:accent5>
      <a:accent6>
        <a:srgbClr val="F79646"/>
      </a:accent6>
      <a:hlink>
        <a:srgbClr val="FAC08F"/>
      </a:hlink>
      <a:folHlink>
        <a:srgbClr val="974806"/>
      </a:folHlink>
    </a:clrScheme>
    <a:fontScheme name="1_Slid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17849</TotalTime>
  <Words>1110</Words>
  <Application>Microsoft Office PowerPoint</Application>
  <PresentationFormat>On-screen Show (4:3)</PresentationFormat>
  <Paragraphs>429</Paragraphs>
  <Slides>11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1_Slide</vt:lpstr>
      <vt:lpstr>Visio</vt:lpstr>
      <vt:lpstr>39th International Conference on Software Engineering May 26, 2017 | Buenos Aires, Argentina  Impact-Driven Process Model Repair  (Journal-First ACM TOSEM Paper, DOI: 10.1145/2980764)</vt:lpstr>
      <vt:lpstr>Deviances…</vt:lpstr>
      <vt:lpstr>Conformance Checking</vt:lpstr>
      <vt:lpstr>Process Model Repair</vt:lpstr>
      <vt:lpstr>Towards Optimal Repair</vt:lpstr>
      <vt:lpstr>Optimal Repair (Theorem 5.3)</vt:lpstr>
      <vt:lpstr>One More Example</vt:lpstr>
      <vt:lpstr>A Possible Repair</vt:lpstr>
      <vt:lpstr>Another Possible Repair</vt:lpstr>
      <vt:lpstr>Towards Optimal Repair Recommendation</vt:lpstr>
      <vt:lpstr>Conclusion and Future Work</vt:lpstr>
    </vt:vector>
  </TitlesOfParts>
  <Company>QUT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Process Consolidation</dc:title>
  <dc:creator>Marcello La Rosa</dc:creator>
  <cp:lastModifiedBy>Artem Polyvyanyy</cp:lastModifiedBy>
  <cp:revision>805</cp:revision>
  <dcterms:created xsi:type="dcterms:W3CDTF">2011-08-06T02:53:13Z</dcterms:created>
  <dcterms:modified xsi:type="dcterms:W3CDTF">2017-05-26T17:02:01Z</dcterms:modified>
</cp:coreProperties>
</file>